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9" r:id="rId1"/>
  </p:sldMasterIdLst>
  <p:notesMasterIdLst>
    <p:notesMasterId r:id="rId3"/>
  </p:notesMasterIdLst>
  <p:sldIdLst>
    <p:sldId id="256" r:id="rId2"/>
  </p:sldIdLst>
  <p:sldSz cx="51206400" cy="31089600"/>
  <p:notesSz cx="31954788" cy="50149125"/>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15:guide id="1" pos="10358" userDrawn="1">
          <p15:clr>
            <a:srgbClr val="A4A3A4"/>
          </p15:clr>
        </p15:guide>
        <p15:guide id="2" pos="11174" userDrawn="1">
          <p15:clr>
            <a:srgbClr val="A4A3A4"/>
          </p15:clr>
        </p15:guide>
        <p15:guide id="3" pos="21012" userDrawn="1">
          <p15:clr>
            <a:srgbClr val="A4A3A4"/>
          </p15:clr>
        </p15:guide>
        <p15:guide id="4" pos="21832" userDrawn="1">
          <p15:clr>
            <a:srgbClr val="A4A3A4"/>
          </p15:clr>
        </p15:guide>
        <p15:guide id="5" orient="horz" pos="13296" userDrawn="1">
          <p15:clr>
            <a:srgbClr val="A4A3A4"/>
          </p15:clr>
        </p15:guide>
        <p15:guide id="6" orient="horz" pos="19295" userDrawn="1">
          <p15:clr>
            <a:srgbClr val="A4A3A4"/>
          </p15:clr>
        </p15:guide>
        <p15:guide id="7" pos="590" userDrawn="1">
          <p15:clr>
            <a:srgbClr val="A4A3A4"/>
          </p15:clr>
        </p15:guide>
        <p15:guide id="8" pos="3166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lmore, Kevin A. (Assoc)" initials="GKA(" lastIdx="1" clrIdx="0">
    <p:extLst>
      <p:ext uri="{19B8F6BF-5375-455C-9EA6-DF929625EA0E}">
        <p15:presenceInfo xmlns:p15="http://schemas.microsoft.com/office/powerpoint/2012/main" userId="S-1-5-21-1908027396-2059629336-315576832-881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D6EEF5"/>
    <a:srgbClr val="E9EAE5"/>
    <a:srgbClr val="E5E6E1"/>
    <a:srgbClr val="99D2B9"/>
    <a:srgbClr val="0FC394"/>
    <a:srgbClr val="109145"/>
    <a:srgbClr val="0B8DFF"/>
    <a:srgbClr val="41719C"/>
    <a:srgbClr val="010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21" autoAdjust="0"/>
    <p:restoredTop sz="93605" autoAdjust="0"/>
  </p:normalViewPr>
  <p:slideViewPr>
    <p:cSldViewPr snapToGrid="0">
      <p:cViewPr>
        <p:scale>
          <a:sx n="66" d="100"/>
          <a:sy n="66" d="100"/>
        </p:scale>
        <p:origin x="60" y="-7662"/>
      </p:cViewPr>
      <p:guideLst>
        <p:guide pos="10358"/>
        <p:guide pos="11174"/>
        <p:guide pos="21012"/>
        <p:guide pos="21832"/>
        <p:guide orient="horz" pos="13296"/>
        <p:guide orient="horz" pos="19295"/>
        <p:guide pos="590"/>
        <p:guide pos="31666"/>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0" y="22"/>
            <a:ext cx="13849970" cy="2517733"/>
          </a:xfrm>
          <a:prstGeom prst="rect">
            <a:avLst/>
          </a:prstGeom>
        </p:spPr>
        <p:txBody>
          <a:bodyPr vert="horz" lIns="444976" tIns="222491" rIns="444976" bIns="222491" rtlCol="0"/>
          <a:lstStyle>
            <a:lvl1pPr algn="l">
              <a:defRPr sz="5900"/>
            </a:lvl1pPr>
          </a:lstStyle>
          <a:p>
            <a:endParaRPr lang="en-US"/>
          </a:p>
        </p:txBody>
      </p:sp>
      <p:sp>
        <p:nvSpPr>
          <p:cNvPr id="3" name="Date Placeholder 2"/>
          <p:cNvSpPr>
            <a:spLocks noGrp="1"/>
          </p:cNvSpPr>
          <p:nvPr>
            <p:ph type="dt" idx="1"/>
          </p:nvPr>
        </p:nvSpPr>
        <p:spPr>
          <a:xfrm>
            <a:off x="18097590" y="22"/>
            <a:ext cx="13849970" cy="2517733"/>
          </a:xfrm>
          <a:prstGeom prst="rect">
            <a:avLst/>
          </a:prstGeom>
        </p:spPr>
        <p:txBody>
          <a:bodyPr vert="horz" lIns="444976" tIns="222491" rIns="444976" bIns="222491" rtlCol="0"/>
          <a:lstStyle>
            <a:lvl1pPr algn="r">
              <a:defRPr sz="5900"/>
            </a:lvl1pPr>
          </a:lstStyle>
          <a:p>
            <a:fld id="{28E3564D-C163-41EA-A759-286E31541DE8}" type="datetimeFigureOut">
              <a:rPr lang="en-US" smtClean="0"/>
              <a:t>2/17/2017</a:t>
            </a:fld>
            <a:endParaRPr lang="en-US"/>
          </a:p>
        </p:txBody>
      </p:sp>
      <p:sp>
        <p:nvSpPr>
          <p:cNvPr id="4" name="Slide Image Placeholder 3"/>
          <p:cNvSpPr>
            <a:spLocks noGrp="1" noRot="1" noChangeAspect="1"/>
          </p:cNvSpPr>
          <p:nvPr>
            <p:ph type="sldImg" idx="2"/>
          </p:nvPr>
        </p:nvSpPr>
        <p:spPr>
          <a:xfrm>
            <a:off x="2035175" y="6267450"/>
            <a:ext cx="27884438" cy="16930688"/>
          </a:xfrm>
          <a:prstGeom prst="rect">
            <a:avLst/>
          </a:prstGeom>
          <a:noFill/>
          <a:ln w="12700">
            <a:solidFill>
              <a:prstClr val="black"/>
            </a:solidFill>
          </a:ln>
        </p:spPr>
        <p:txBody>
          <a:bodyPr vert="horz" lIns="444976" tIns="222491" rIns="444976" bIns="222491" rtlCol="0" anchor="ctr"/>
          <a:lstStyle/>
          <a:p>
            <a:endParaRPr lang="en-US"/>
          </a:p>
        </p:txBody>
      </p:sp>
      <p:sp>
        <p:nvSpPr>
          <p:cNvPr id="5" name="Notes Placeholder 4"/>
          <p:cNvSpPr>
            <a:spLocks noGrp="1"/>
          </p:cNvSpPr>
          <p:nvPr>
            <p:ph type="body" sz="quarter" idx="3"/>
          </p:nvPr>
        </p:nvSpPr>
        <p:spPr>
          <a:xfrm>
            <a:off x="3198382" y="24132567"/>
            <a:ext cx="25558041" cy="19747928"/>
          </a:xfrm>
          <a:prstGeom prst="rect">
            <a:avLst/>
          </a:prstGeom>
        </p:spPr>
        <p:txBody>
          <a:bodyPr vert="horz" lIns="444976" tIns="222491" rIns="444976" bIns="22249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0" y="47631415"/>
            <a:ext cx="13849970" cy="2517733"/>
          </a:xfrm>
          <a:prstGeom prst="rect">
            <a:avLst/>
          </a:prstGeom>
        </p:spPr>
        <p:txBody>
          <a:bodyPr vert="horz" lIns="444976" tIns="222491" rIns="444976" bIns="222491" rtlCol="0" anchor="b"/>
          <a:lstStyle>
            <a:lvl1pPr algn="l">
              <a:defRPr sz="5900"/>
            </a:lvl1pPr>
          </a:lstStyle>
          <a:p>
            <a:endParaRPr lang="en-US"/>
          </a:p>
        </p:txBody>
      </p:sp>
      <p:sp>
        <p:nvSpPr>
          <p:cNvPr id="7" name="Slide Number Placeholder 6"/>
          <p:cNvSpPr>
            <a:spLocks noGrp="1"/>
          </p:cNvSpPr>
          <p:nvPr>
            <p:ph type="sldNum" sz="quarter" idx="5"/>
          </p:nvPr>
        </p:nvSpPr>
        <p:spPr>
          <a:xfrm>
            <a:off x="18097590" y="47631415"/>
            <a:ext cx="13849970" cy="2517733"/>
          </a:xfrm>
          <a:prstGeom prst="rect">
            <a:avLst/>
          </a:prstGeom>
        </p:spPr>
        <p:txBody>
          <a:bodyPr vert="horz" lIns="444976" tIns="222491" rIns="444976" bIns="222491" rtlCol="0" anchor="b"/>
          <a:lstStyle>
            <a:lvl1pPr algn="r">
              <a:defRPr sz="5900"/>
            </a:lvl1pPr>
          </a:lstStyle>
          <a:p>
            <a:fld id="{4BFECE42-5F36-4653-BEA9-71D776BCE1B4}" type="slidenum">
              <a:rPr lang="en-US" smtClean="0"/>
              <a:t>‹#›</a:t>
            </a:fld>
            <a:endParaRPr lang="en-US"/>
          </a:p>
        </p:txBody>
      </p:sp>
    </p:spTree>
    <p:extLst>
      <p:ext uri="{BB962C8B-B14F-4D97-AF65-F5344CB8AC3E}">
        <p14:creationId xmlns:p14="http://schemas.microsoft.com/office/powerpoint/2010/main" val="2760543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5175" y="6267450"/>
            <a:ext cx="27884438" cy="16930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FECE42-5F36-4653-BEA9-71D776BCE1B4}" type="slidenum">
              <a:rPr lang="en-US" smtClean="0"/>
              <a:t>1</a:t>
            </a:fld>
            <a:endParaRPr lang="en-US"/>
          </a:p>
        </p:txBody>
      </p:sp>
    </p:spTree>
    <p:extLst>
      <p:ext uri="{BB962C8B-B14F-4D97-AF65-F5344CB8AC3E}">
        <p14:creationId xmlns:p14="http://schemas.microsoft.com/office/powerpoint/2010/main" val="846432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5088045"/>
            <a:ext cx="38404800" cy="10823787"/>
          </a:xfrm>
        </p:spPr>
        <p:txBody>
          <a:bodyPr anchor="b"/>
          <a:lstStyle>
            <a:lvl1pPr algn="ctr">
              <a:defRPr sz="25199"/>
            </a:lvl1pPr>
          </a:lstStyle>
          <a:p>
            <a:r>
              <a:rPr lang="en-US"/>
              <a:t>Click to edit Master title style</a:t>
            </a:r>
            <a:endParaRPr lang="en-US" dirty="0"/>
          </a:p>
        </p:txBody>
      </p:sp>
      <p:sp>
        <p:nvSpPr>
          <p:cNvPr id="3" name="Subtitle 2"/>
          <p:cNvSpPr>
            <a:spLocks noGrp="1"/>
          </p:cNvSpPr>
          <p:nvPr>
            <p:ph type="subTitle" idx="1"/>
          </p:nvPr>
        </p:nvSpPr>
        <p:spPr>
          <a:xfrm>
            <a:off x="6400800" y="16329240"/>
            <a:ext cx="38404800" cy="7506121"/>
          </a:xfrm>
        </p:spPr>
        <p:txBody>
          <a:bodyPr/>
          <a:lstStyle>
            <a:lvl1pPr marL="0" indent="0" algn="ctr">
              <a:buNone/>
              <a:defRPr sz="10080"/>
            </a:lvl1pPr>
            <a:lvl2pPr marL="1920153" indent="0" algn="ctr">
              <a:buNone/>
              <a:defRPr sz="8400"/>
            </a:lvl2pPr>
            <a:lvl3pPr marL="3840304" indent="0" algn="ctr">
              <a:buNone/>
              <a:defRPr sz="7560"/>
            </a:lvl3pPr>
            <a:lvl4pPr marL="5760457" indent="0" algn="ctr">
              <a:buNone/>
              <a:defRPr sz="6720"/>
            </a:lvl4pPr>
            <a:lvl5pPr marL="7680610" indent="0" algn="ctr">
              <a:buNone/>
              <a:defRPr sz="6720"/>
            </a:lvl5pPr>
            <a:lvl6pPr marL="9600763" indent="0" algn="ctr">
              <a:buNone/>
              <a:defRPr sz="6720"/>
            </a:lvl6pPr>
            <a:lvl7pPr marL="11520914" indent="0" algn="ctr">
              <a:buNone/>
              <a:defRPr sz="6720"/>
            </a:lvl7pPr>
            <a:lvl8pPr marL="13441067" indent="0" algn="ctr">
              <a:buNone/>
              <a:defRPr sz="6720"/>
            </a:lvl8pPr>
            <a:lvl9pPr marL="153612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68C6D0-D2AA-4FF3-9B3F-B1576F329F4E}" type="datetimeFigureOut">
              <a:rPr lang="en-US" smtClean="0"/>
              <a:t>2/17/2017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1120266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68C6D0-D2AA-4FF3-9B3F-B1576F329F4E}" type="datetimeFigureOut">
              <a:rPr lang="en-US" smtClean="0"/>
              <a:t>2/17/2017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617094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1" y="1655234"/>
            <a:ext cx="11041380" cy="263469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520441" y="1655234"/>
            <a:ext cx="32484060" cy="263469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68C6D0-D2AA-4FF3-9B3F-B1576F329F4E}" type="datetimeFigureOut">
              <a:rPr lang="en-US" smtClean="0"/>
              <a:t>2/17/2017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3275254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7" name="Group 6"/>
          <p:cNvGrpSpPr/>
          <p:nvPr userDrawn="1"/>
        </p:nvGrpSpPr>
        <p:grpSpPr>
          <a:xfrm>
            <a:off x="416311" y="2910188"/>
            <a:ext cx="50327439" cy="27858099"/>
            <a:chOff x="106826" y="3373646"/>
            <a:chExt cx="43781583" cy="27394169"/>
          </a:xfrm>
        </p:grpSpPr>
        <p:sp>
          <p:nvSpPr>
            <p:cNvPr id="8" name="Rectangle 7"/>
            <p:cNvSpPr/>
            <p:nvPr/>
          </p:nvSpPr>
          <p:spPr>
            <a:xfrm>
              <a:off x="106826" y="3373646"/>
              <a:ext cx="10428589" cy="27394169"/>
            </a:xfrm>
            <a:prstGeom prst="rect">
              <a:avLst/>
            </a:prstGeom>
            <a:solidFill>
              <a:schemeClr val="bg1"/>
            </a:solidFill>
            <a:ln w="571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
          <p:nvSpPr>
            <p:cNvPr id="9" name="Rectangle 8"/>
            <p:cNvSpPr/>
            <p:nvPr/>
          </p:nvSpPr>
          <p:spPr>
            <a:xfrm>
              <a:off x="11224491" y="3373646"/>
              <a:ext cx="10428589" cy="27394169"/>
            </a:xfrm>
            <a:prstGeom prst="rect">
              <a:avLst/>
            </a:prstGeom>
            <a:solidFill>
              <a:schemeClr val="bg1"/>
            </a:solidFill>
            <a:ln w="571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
          <p:nvSpPr>
            <p:cNvPr id="10" name="Rectangle 9"/>
            <p:cNvSpPr/>
            <p:nvPr/>
          </p:nvSpPr>
          <p:spPr>
            <a:xfrm>
              <a:off x="33459820" y="3373646"/>
              <a:ext cx="10428589" cy="27394169"/>
            </a:xfrm>
            <a:prstGeom prst="rect">
              <a:avLst/>
            </a:prstGeom>
            <a:solidFill>
              <a:schemeClr val="bg1"/>
            </a:solidFill>
            <a:ln w="571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grpSp>
      <p:grpSp>
        <p:nvGrpSpPr>
          <p:cNvPr id="11" name="Group 10"/>
          <p:cNvGrpSpPr/>
          <p:nvPr userDrawn="1"/>
        </p:nvGrpSpPr>
        <p:grpSpPr>
          <a:xfrm>
            <a:off x="5" y="6"/>
            <a:ext cx="54432817" cy="2633183"/>
            <a:chOff x="0" y="0"/>
            <a:chExt cx="46656703" cy="2633182"/>
          </a:xfrm>
        </p:grpSpPr>
        <p:sp>
          <p:nvSpPr>
            <p:cNvPr id="12" name="Rectangle 11"/>
            <p:cNvSpPr/>
            <p:nvPr/>
          </p:nvSpPr>
          <p:spPr>
            <a:xfrm>
              <a:off x="0" y="0"/>
              <a:ext cx="43891200" cy="2633182"/>
            </a:xfrm>
            <a:prstGeom prst="rect">
              <a:avLst/>
            </a:prstGeom>
            <a:solidFill>
              <a:srgbClr val="0B8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9" dirty="0"/>
            </a:p>
          </p:txBody>
        </p:sp>
        <p:sp>
          <p:nvSpPr>
            <p:cNvPr id="13" name="TextBox 12"/>
            <p:cNvSpPr txBox="1"/>
            <p:nvPr/>
          </p:nvSpPr>
          <p:spPr>
            <a:xfrm>
              <a:off x="526422" y="122972"/>
              <a:ext cx="41759002" cy="1569531"/>
            </a:xfrm>
            <a:prstGeom prst="rect">
              <a:avLst/>
            </a:prstGeom>
            <a:noFill/>
          </p:spPr>
          <p:txBody>
            <a:bodyPr wrap="square" rtlCol="0">
              <a:spAutoFit/>
            </a:bodyPr>
            <a:lstStyle/>
            <a:p>
              <a:r>
                <a:rPr lang="en-US" sz="9599" b="1" dirty="0">
                  <a:solidFill>
                    <a:schemeClr val="bg1"/>
                  </a:solidFill>
                  <a:latin typeface="+mj-lt"/>
                </a:rPr>
                <a:t>Quantum</a:t>
              </a:r>
              <a:r>
                <a:rPr lang="en-US" sz="9599" b="1" baseline="0" dirty="0">
                  <a:solidFill>
                    <a:schemeClr val="bg1"/>
                  </a:solidFill>
                  <a:latin typeface="+mj-lt"/>
                </a:rPr>
                <a:t> simulation and sensitive force detection using hundreds of trapped ions</a:t>
              </a:r>
              <a:endParaRPr lang="en-US" sz="9599" b="1" dirty="0">
                <a:solidFill>
                  <a:schemeClr val="bg1"/>
                </a:solidFill>
                <a:latin typeface="+mj-lt"/>
              </a:endParaRPr>
            </a:p>
          </p:txBody>
        </p:sp>
        <p:sp>
          <p:nvSpPr>
            <p:cNvPr id="14" name="Rectangle 13"/>
            <p:cNvSpPr/>
            <p:nvPr/>
          </p:nvSpPr>
          <p:spPr>
            <a:xfrm>
              <a:off x="605442" y="1619431"/>
              <a:ext cx="46051261" cy="707758"/>
            </a:xfrm>
            <a:prstGeom prst="rect">
              <a:avLst/>
            </a:prstGeom>
          </p:spPr>
          <p:txBody>
            <a:bodyPr wrap="square">
              <a:spAutoFit/>
            </a:bodyPr>
            <a:lstStyle/>
            <a:p>
              <a:r>
                <a:rPr lang="en-US" sz="3999" dirty="0">
                  <a:solidFill>
                    <a:schemeClr val="bg1"/>
                  </a:solidFill>
                </a:rPr>
                <a:t>K.</a:t>
              </a:r>
              <a:r>
                <a:rPr lang="en-US" sz="3999" baseline="0" dirty="0">
                  <a:solidFill>
                    <a:schemeClr val="bg1"/>
                  </a:solidFill>
                </a:rPr>
                <a:t> A. Gilmore, </a:t>
              </a:r>
              <a:r>
                <a:rPr lang="en-US" sz="3999" dirty="0">
                  <a:solidFill>
                    <a:schemeClr val="bg1"/>
                  </a:solidFill>
                </a:rPr>
                <a:t>J. G. Bohnet, J. E. Jordan,</a:t>
              </a:r>
              <a:r>
                <a:rPr lang="en-US" sz="3999" baseline="0" dirty="0">
                  <a:solidFill>
                    <a:schemeClr val="bg1"/>
                  </a:solidFill>
                </a:rPr>
                <a:t> </a:t>
              </a:r>
              <a:r>
                <a:rPr lang="en-US" sz="3999" dirty="0">
                  <a:solidFill>
                    <a:schemeClr val="bg1"/>
                  </a:solidFill>
                </a:rPr>
                <a:t>B. C. Sawyer, J. W. Britton, M. L. Wall, M. Gärttner,</a:t>
              </a:r>
              <a:r>
                <a:rPr lang="en-US" sz="3999" baseline="0" dirty="0">
                  <a:solidFill>
                    <a:schemeClr val="bg1"/>
                  </a:solidFill>
                </a:rPr>
                <a:t> A. Safavi-Naini, </a:t>
              </a:r>
              <a:r>
                <a:rPr lang="en-US" sz="3999" dirty="0">
                  <a:solidFill>
                    <a:schemeClr val="bg1"/>
                  </a:solidFill>
                </a:rPr>
                <a:t>M. Foss-Feig, A. M. Rey, and J. J. Bollinger  </a:t>
              </a:r>
              <a:r>
                <a:rPr lang="en-US" sz="3999" i="1" dirty="0">
                  <a:solidFill>
                    <a:schemeClr val="bg1"/>
                  </a:solidFill>
                </a:rPr>
                <a:t>NIST / JILA</a:t>
              </a:r>
              <a:r>
                <a:rPr lang="en-US" sz="3999" i="1" baseline="0" dirty="0">
                  <a:solidFill>
                    <a:schemeClr val="bg1"/>
                  </a:solidFill>
                </a:rPr>
                <a:t> </a:t>
              </a:r>
              <a:r>
                <a:rPr lang="en-US" sz="3999" i="1" dirty="0">
                  <a:solidFill>
                    <a:schemeClr val="bg1"/>
                  </a:solidFill>
                </a:rPr>
                <a:t>(Boulder, CO)</a:t>
              </a:r>
            </a:p>
          </p:txBody>
        </p:sp>
      </p:gr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72862" y="512445"/>
            <a:ext cx="3318221" cy="1022782"/>
          </a:xfrm>
          <a:prstGeom prst="rect">
            <a:avLst/>
          </a:prstGeom>
        </p:spPr>
      </p:pic>
      <p:sp>
        <p:nvSpPr>
          <p:cNvPr id="18" name="TextBox 17"/>
          <p:cNvSpPr txBox="1"/>
          <p:nvPr userDrawn="1"/>
        </p:nvSpPr>
        <p:spPr>
          <a:xfrm>
            <a:off x="46558248" y="1418639"/>
            <a:ext cx="3195105" cy="830997"/>
          </a:xfrm>
          <a:prstGeom prst="rect">
            <a:avLst/>
          </a:prstGeom>
          <a:noFill/>
        </p:spPr>
        <p:txBody>
          <a:bodyPr wrap="none" rtlCol="0">
            <a:spAutoFit/>
          </a:bodyPr>
          <a:lstStyle/>
          <a:p>
            <a:r>
              <a:rPr lang="en-US" sz="4800" dirty="0">
                <a:latin typeface="Swis721 LtEx BT" panose="020B0505020202020204" pitchFamily="34" charset="0"/>
              </a:rPr>
              <a:t>Ion Storage</a:t>
            </a:r>
          </a:p>
        </p:txBody>
      </p:sp>
      <p:sp>
        <p:nvSpPr>
          <p:cNvPr id="19" name="Rectangle 18"/>
          <p:cNvSpPr/>
          <p:nvPr userDrawn="1"/>
        </p:nvSpPr>
        <p:spPr>
          <a:xfrm>
            <a:off x="25976082" y="2910188"/>
            <a:ext cx="11987783" cy="27858099"/>
          </a:xfrm>
          <a:prstGeom prst="rect">
            <a:avLst/>
          </a:prstGeom>
          <a:solidFill>
            <a:schemeClr val="bg1"/>
          </a:solidFill>
          <a:ln w="571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Tree>
    <p:extLst>
      <p:ext uri="{BB962C8B-B14F-4D97-AF65-F5344CB8AC3E}">
        <p14:creationId xmlns:p14="http://schemas.microsoft.com/office/powerpoint/2010/main" val="3084533618"/>
      </p:ext>
    </p:extLst>
  </p:cSld>
  <p:clrMapOvr>
    <a:masterClrMapping/>
  </p:clrMapOvr>
  <p:extLst mod="1">
    <p:ext uri="{DCECCB84-F9BA-43D5-87BE-67443E8EF086}">
      <p15:sldGuideLst xmlns:p15="http://schemas.microsoft.com/office/powerpoint/2012/main">
        <p15:guide id="1" orient="horz" pos="9792" userDrawn="1">
          <p15:clr>
            <a:srgbClr val="FBAE40"/>
          </p15:clr>
        </p15:guide>
        <p15:guide id="2" pos="1612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68C6D0-D2AA-4FF3-9B3F-B1576F329F4E}" type="datetimeFigureOut">
              <a:rPr lang="en-US" smtClean="0"/>
              <a:t>2/17/2017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805906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1" y="7750814"/>
            <a:ext cx="44165520" cy="12932408"/>
          </a:xfrm>
        </p:spPr>
        <p:txBody>
          <a:bodyPr anchor="b"/>
          <a:lstStyle>
            <a:lvl1pPr>
              <a:defRPr sz="25199"/>
            </a:lvl1pPr>
          </a:lstStyle>
          <a:p>
            <a:r>
              <a:rPr lang="en-US"/>
              <a:t>Click to edit Master title style</a:t>
            </a:r>
            <a:endParaRPr lang="en-US" dirty="0"/>
          </a:p>
        </p:txBody>
      </p:sp>
      <p:sp>
        <p:nvSpPr>
          <p:cNvPr id="3" name="Text Placeholder 2"/>
          <p:cNvSpPr>
            <a:spLocks noGrp="1"/>
          </p:cNvSpPr>
          <p:nvPr>
            <p:ph type="body" idx="1"/>
          </p:nvPr>
        </p:nvSpPr>
        <p:spPr>
          <a:xfrm>
            <a:off x="3493771" y="20805568"/>
            <a:ext cx="44165520" cy="6800848"/>
          </a:xfrm>
        </p:spPr>
        <p:txBody>
          <a:bodyPr/>
          <a:lstStyle>
            <a:lvl1pPr marL="0" indent="0">
              <a:buNone/>
              <a:defRPr sz="10080">
                <a:solidFill>
                  <a:schemeClr val="tx1">
                    <a:tint val="75000"/>
                  </a:schemeClr>
                </a:solidFill>
              </a:defRPr>
            </a:lvl1pPr>
            <a:lvl2pPr marL="1920153" indent="0">
              <a:buNone/>
              <a:defRPr sz="8400">
                <a:solidFill>
                  <a:schemeClr val="tx1">
                    <a:tint val="75000"/>
                  </a:schemeClr>
                </a:solidFill>
              </a:defRPr>
            </a:lvl2pPr>
            <a:lvl3pPr marL="3840304" indent="0">
              <a:buNone/>
              <a:defRPr sz="7560">
                <a:solidFill>
                  <a:schemeClr val="tx1">
                    <a:tint val="75000"/>
                  </a:schemeClr>
                </a:solidFill>
              </a:defRPr>
            </a:lvl3pPr>
            <a:lvl4pPr marL="5760457" indent="0">
              <a:buNone/>
              <a:defRPr sz="6720">
                <a:solidFill>
                  <a:schemeClr val="tx1">
                    <a:tint val="75000"/>
                  </a:schemeClr>
                </a:solidFill>
              </a:defRPr>
            </a:lvl4pPr>
            <a:lvl5pPr marL="7680610" indent="0">
              <a:buNone/>
              <a:defRPr sz="6720">
                <a:solidFill>
                  <a:schemeClr val="tx1">
                    <a:tint val="75000"/>
                  </a:schemeClr>
                </a:solidFill>
              </a:defRPr>
            </a:lvl5pPr>
            <a:lvl6pPr marL="9600763" indent="0">
              <a:buNone/>
              <a:defRPr sz="6720">
                <a:solidFill>
                  <a:schemeClr val="tx1">
                    <a:tint val="75000"/>
                  </a:schemeClr>
                </a:solidFill>
              </a:defRPr>
            </a:lvl6pPr>
            <a:lvl7pPr marL="11520914" indent="0">
              <a:buNone/>
              <a:defRPr sz="6720">
                <a:solidFill>
                  <a:schemeClr val="tx1">
                    <a:tint val="75000"/>
                  </a:schemeClr>
                </a:solidFill>
              </a:defRPr>
            </a:lvl7pPr>
            <a:lvl8pPr marL="13441067" indent="0">
              <a:buNone/>
              <a:defRPr sz="6720">
                <a:solidFill>
                  <a:schemeClr val="tx1">
                    <a:tint val="75000"/>
                  </a:schemeClr>
                </a:solidFill>
              </a:defRPr>
            </a:lvl8pPr>
            <a:lvl9pPr marL="153612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68C6D0-D2AA-4FF3-9B3F-B1576F329F4E}" type="datetimeFigureOut">
              <a:rPr lang="en-US" smtClean="0"/>
              <a:t>2/17/2017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707553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520440" y="8276166"/>
            <a:ext cx="2176272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5923240" y="8276166"/>
            <a:ext cx="2176272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68C6D0-D2AA-4FF3-9B3F-B1576F329F4E}" type="datetimeFigureOut">
              <a:rPr lang="en-US" smtClean="0"/>
              <a:t>2/17/2017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1005859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1" y="1655237"/>
            <a:ext cx="44165520" cy="60092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3527113" y="7621272"/>
            <a:ext cx="21662706" cy="3735068"/>
          </a:xfrm>
        </p:spPr>
        <p:txBody>
          <a:bodyPr anchor="b"/>
          <a:lstStyle>
            <a:lvl1pPr marL="0" indent="0">
              <a:buNone/>
              <a:defRPr sz="10080" b="1"/>
            </a:lvl1pPr>
            <a:lvl2pPr marL="1920153" indent="0">
              <a:buNone/>
              <a:defRPr sz="8400" b="1"/>
            </a:lvl2pPr>
            <a:lvl3pPr marL="3840304" indent="0">
              <a:buNone/>
              <a:defRPr sz="7560" b="1"/>
            </a:lvl3pPr>
            <a:lvl4pPr marL="5760457" indent="0">
              <a:buNone/>
              <a:defRPr sz="6720" b="1"/>
            </a:lvl4pPr>
            <a:lvl5pPr marL="7680610" indent="0">
              <a:buNone/>
              <a:defRPr sz="6720" b="1"/>
            </a:lvl5pPr>
            <a:lvl6pPr marL="9600763" indent="0">
              <a:buNone/>
              <a:defRPr sz="6720" b="1"/>
            </a:lvl6pPr>
            <a:lvl7pPr marL="11520914" indent="0">
              <a:buNone/>
              <a:defRPr sz="6720" b="1"/>
            </a:lvl7pPr>
            <a:lvl8pPr marL="13441067" indent="0">
              <a:buNone/>
              <a:defRPr sz="6720" b="1"/>
            </a:lvl8pPr>
            <a:lvl9pPr marL="15361220" indent="0">
              <a:buNone/>
              <a:defRPr sz="6720" b="1"/>
            </a:lvl9pPr>
          </a:lstStyle>
          <a:p>
            <a:pPr lvl="0"/>
            <a:r>
              <a:rPr lang="en-US"/>
              <a:t>Edit Master text styles</a:t>
            </a:r>
          </a:p>
        </p:txBody>
      </p:sp>
      <p:sp>
        <p:nvSpPr>
          <p:cNvPr id="4" name="Content Placeholder 3"/>
          <p:cNvSpPr>
            <a:spLocks noGrp="1"/>
          </p:cNvSpPr>
          <p:nvPr>
            <p:ph sz="half" idx="2"/>
          </p:nvPr>
        </p:nvSpPr>
        <p:spPr>
          <a:xfrm>
            <a:off x="3527113" y="11356340"/>
            <a:ext cx="21662706"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5923240" y="7621272"/>
            <a:ext cx="21769391" cy="3735068"/>
          </a:xfrm>
        </p:spPr>
        <p:txBody>
          <a:bodyPr anchor="b"/>
          <a:lstStyle>
            <a:lvl1pPr marL="0" indent="0">
              <a:buNone/>
              <a:defRPr sz="10080" b="1"/>
            </a:lvl1pPr>
            <a:lvl2pPr marL="1920153" indent="0">
              <a:buNone/>
              <a:defRPr sz="8400" b="1"/>
            </a:lvl2pPr>
            <a:lvl3pPr marL="3840304" indent="0">
              <a:buNone/>
              <a:defRPr sz="7560" b="1"/>
            </a:lvl3pPr>
            <a:lvl4pPr marL="5760457" indent="0">
              <a:buNone/>
              <a:defRPr sz="6720" b="1"/>
            </a:lvl4pPr>
            <a:lvl5pPr marL="7680610" indent="0">
              <a:buNone/>
              <a:defRPr sz="6720" b="1"/>
            </a:lvl5pPr>
            <a:lvl6pPr marL="9600763" indent="0">
              <a:buNone/>
              <a:defRPr sz="6720" b="1"/>
            </a:lvl6pPr>
            <a:lvl7pPr marL="11520914" indent="0">
              <a:buNone/>
              <a:defRPr sz="6720" b="1"/>
            </a:lvl7pPr>
            <a:lvl8pPr marL="13441067" indent="0">
              <a:buNone/>
              <a:defRPr sz="6720" b="1"/>
            </a:lvl8pPr>
            <a:lvl9pPr marL="15361220" indent="0">
              <a:buNone/>
              <a:defRPr sz="6720" b="1"/>
            </a:lvl9pPr>
          </a:lstStyle>
          <a:p>
            <a:pPr lvl="0"/>
            <a:r>
              <a:rPr lang="en-US"/>
              <a:t>Edit Master text styles</a:t>
            </a:r>
          </a:p>
        </p:txBody>
      </p:sp>
      <p:sp>
        <p:nvSpPr>
          <p:cNvPr id="6" name="Content Placeholder 5"/>
          <p:cNvSpPr>
            <a:spLocks noGrp="1"/>
          </p:cNvSpPr>
          <p:nvPr>
            <p:ph sz="quarter" idx="4"/>
          </p:nvPr>
        </p:nvSpPr>
        <p:spPr>
          <a:xfrm>
            <a:off x="25923240" y="11356340"/>
            <a:ext cx="21769391"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68C6D0-D2AA-4FF3-9B3F-B1576F329F4E}" type="datetimeFigureOut">
              <a:rPr lang="en-US" smtClean="0"/>
              <a:t>2/17/2017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4010383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68C6D0-D2AA-4FF3-9B3F-B1576F329F4E}" type="datetimeFigureOut">
              <a:rPr lang="en-US" smtClean="0"/>
              <a:t>2/17/2017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624518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8C6D0-D2AA-4FF3-9B3F-B1576F329F4E}" type="datetimeFigureOut">
              <a:rPr lang="en-US" smtClean="0"/>
              <a:t>2/17/2017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3444857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072640"/>
            <a:ext cx="16515395" cy="7254240"/>
          </a:xfrm>
        </p:spPr>
        <p:txBody>
          <a:bodyPr anchor="b"/>
          <a:lstStyle>
            <a:lvl1pPr>
              <a:defRPr sz="13439"/>
            </a:lvl1pPr>
          </a:lstStyle>
          <a:p>
            <a:r>
              <a:rPr lang="en-US"/>
              <a:t>Click to edit Master title style</a:t>
            </a:r>
            <a:endParaRPr lang="en-US" dirty="0"/>
          </a:p>
        </p:txBody>
      </p:sp>
      <p:sp>
        <p:nvSpPr>
          <p:cNvPr id="3" name="Content Placeholder 2"/>
          <p:cNvSpPr>
            <a:spLocks noGrp="1"/>
          </p:cNvSpPr>
          <p:nvPr>
            <p:ph idx="1"/>
          </p:nvPr>
        </p:nvSpPr>
        <p:spPr>
          <a:xfrm>
            <a:off x="21769391" y="4476330"/>
            <a:ext cx="25923240" cy="22093767"/>
          </a:xfrm>
        </p:spPr>
        <p:txBody>
          <a:bodyPr/>
          <a:lstStyle>
            <a:lvl1pPr>
              <a:defRPr sz="13439"/>
            </a:lvl1pPr>
            <a:lvl2pPr>
              <a:defRPr sz="11759"/>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527112" y="9326881"/>
            <a:ext cx="16515395" cy="17279199"/>
          </a:xfrm>
        </p:spPr>
        <p:txBody>
          <a:bodyPr/>
          <a:lstStyle>
            <a:lvl1pPr marL="0" indent="0">
              <a:buNone/>
              <a:defRPr sz="6720"/>
            </a:lvl1pPr>
            <a:lvl2pPr marL="1920153" indent="0">
              <a:buNone/>
              <a:defRPr sz="5880"/>
            </a:lvl2pPr>
            <a:lvl3pPr marL="3840304" indent="0">
              <a:buNone/>
              <a:defRPr sz="5040"/>
            </a:lvl3pPr>
            <a:lvl4pPr marL="5760457" indent="0">
              <a:buNone/>
              <a:defRPr sz="4200"/>
            </a:lvl4pPr>
            <a:lvl5pPr marL="7680610" indent="0">
              <a:buNone/>
              <a:defRPr sz="4200"/>
            </a:lvl5pPr>
            <a:lvl6pPr marL="9600763" indent="0">
              <a:buNone/>
              <a:defRPr sz="4200"/>
            </a:lvl6pPr>
            <a:lvl7pPr marL="11520914" indent="0">
              <a:buNone/>
              <a:defRPr sz="4200"/>
            </a:lvl7pPr>
            <a:lvl8pPr marL="13441067" indent="0">
              <a:buNone/>
              <a:defRPr sz="4200"/>
            </a:lvl8pPr>
            <a:lvl9pPr marL="153612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868C6D0-D2AA-4FF3-9B3F-B1576F329F4E}" type="datetimeFigureOut">
              <a:rPr lang="en-US" smtClean="0"/>
              <a:t>2/17/2017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3229486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072640"/>
            <a:ext cx="16515395" cy="7254240"/>
          </a:xfrm>
        </p:spPr>
        <p:txBody>
          <a:bodyPr anchor="b"/>
          <a:lstStyle>
            <a:lvl1pPr>
              <a:defRPr sz="13439"/>
            </a:lvl1pPr>
          </a:lstStyle>
          <a:p>
            <a:r>
              <a:rPr lang="en-US"/>
              <a:t>Click to edit Master title style</a:t>
            </a:r>
            <a:endParaRPr lang="en-US" dirty="0"/>
          </a:p>
        </p:txBody>
      </p:sp>
      <p:sp>
        <p:nvSpPr>
          <p:cNvPr id="3" name="Picture Placeholder 2"/>
          <p:cNvSpPr>
            <a:spLocks noGrp="1" noChangeAspect="1"/>
          </p:cNvSpPr>
          <p:nvPr>
            <p:ph type="pic" idx="1"/>
          </p:nvPr>
        </p:nvSpPr>
        <p:spPr>
          <a:xfrm>
            <a:off x="21769391" y="4476330"/>
            <a:ext cx="25923240" cy="22093767"/>
          </a:xfrm>
        </p:spPr>
        <p:txBody>
          <a:bodyPr anchor="t"/>
          <a:lstStyle>
            <a:lvl1pPr marL="0" indent="0">
              <a:buNone/>
              <a:defRPr sz="13439"/>
            </a:lvl1pPr>
            <a:lvl2pPr marL="1920153" indent="0">
              <a:buNone/>
              <a:defRPr sz="11759"/>
            </a:lvl2pPr>
            <a:lvl3pPr marL="3840304" indent="0">
              <a:buNone/>
              <a:defRPr sz="10080"/>
            </a:lvl3pPr>
            <a:lvl4pPr marL="5760457" indent="0">
              <a:buNone/>
              <a:defRPr sz="8400"/>
            </a:lvl4pPr>
            <a:lvl5pPr marL="7680610" indent="0">
              <a:buNone/>
              <a:defRPr sz="8400"/>
            </a:lvl5pPr>
            <a:lvl6pPr marL="9600763" indent="0">
              <a:buNone/>
              <a:defRPr sz="8400"/>
            </a:lvl6pPr>
            <a:lvl7pPr marL="11520914" indent="0">
              <a:buNone/>
              <a:defRPr sz="8400"/>
            </a:lvl7pPr>
            <a:lvl8pPr marL="13441067" indent="0">
              <a:buNone/>
              <a:defRPr sz="8400"/>
            </a:lvl8pPr>
            <a:lvl9pPr marL="15361220" indent="0">
              <a:buNone/>
              <a:defRPr sz="8400"/>
            </a:lvl9pPr>
          </a:lstStyle>
          <a:p>
            <a:r>
              <a:rPr lang="en-US"/>
              <a:t>Click icon to add picture</a:t>
            </a:r>
            <a:endParaRPr lang="en-US" dirty="0"/>
          </a:p>
        </p:txBody>
      </p:sp>
      <p:sp>
        <p:nvSpPr>
          <p:cNvPr id="4" name="Text Placeholder 3"/>
          <p:cNvSpPr>
            <a:spLocks noGrp="1"/>
          </p:cNvSpPr>
          <p:nvPr>
            <p:ph type="body" sz="half" idx="2"/>
          </p:nvPr>
        </p:nvSpPr>
        <p:spPr>
          <a:xfrm>
            <a:off x="3527112" y="9326881"/>
            <a:ext cx="16515395" cy="17279199"/>
          </a:xfrm>
        </p:spPr>
        <p:txBody>
          <a:bodyPr/>
          <a:lstStyle>
            <a:lvl1pPr marL="0" indent="0">
              <a:buNone/>
              <a:defRPr sz="6720"/>
            </a:lvl1pPr>
            <a:lvl2pPr marL="1920153" indent="0">
              <a:buNone/>
              <a:defRPr sz="5880"/>
            </a:lvl2pPr>
            <a:lvl3pPr marL="3840304" indent="0">
              <a:buNone/>
              <a:defRPr sz="5040"/>
            </a:lvl3pPr>
            <a:lvl4pPr marL="5760457" indent="0">
              <a:buNone/>
              <a:defRPr sz="4200"/>
            </a:lvl4pPr>
            <a:lvl5pPr marL="7680610" indent="0">
              <a:buNone/>
              <a:defRPr sz="4200"/>
            </a:lvl5pPr>
            <a:lvl6pPr marL="9600763" indent="0">
              <a:buNone/>
              <a:defRPr sz="4200"/>
            </a:lvl6pPr>
            <a:lvl7pPr marL="11520914" indent="0">
              <a:buNone/>
              <a:defRPr sz="4200"/>
            </a:lvl7pPr>
            <a:lvl8pPr marL="13441067" indent="0">
              <a:buNone/>
              <a:defRPr sz="4200"/>
            </a:lvl8pPr>
            <a:lvl9pPr marL="153612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868C6D0-D2AA-4FF3-9B3F-B1576F329F4E}" type="datetimeFigureOut">
              <a:rPr lang="en-US" smtClean="0"/>
              <a:t>2/17/2017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1149187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655237"/>
            <a:ext cx="44165520" cy="600921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520440" y="8276166"/>
            <a:ext cx="44165520" cy="197260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0440" y="28815457"/>
            <a:ext cx="11521440" cy="1655233"/>
          </a:xfrm>
          <a:prstGeom prst="rect">
            <a:avLst/>
          </a:prstGeom>
        </p:spPr>
        <p:txBody>
          <a:bodyPr vert="horz" lIns="91440" tIns="45720" rIns="91440" bIns="45720" rtlCol="0" anchor="ctr"/>
          <a:lstStyle>
            <a:lvl1pPr algn="l">
              <a:defRPr sz="5040">
                <a:solidFill>
                  <a:schemeClr val="tx1">
                    <a:tint val="75000"/>
                  </a:schemeClr>
                </a:solidFill>
              </a:defRPr>
            </a:lvl1pPr>
          </a:lstStyle>
          <a:p>
            <a:fld id="{C868C6D0-D2AA-4FF3-9B3F-B1576F329F4E}" type="datetimeFigureOut">
              <a:rPr lang="en-US" smtClean="0"/>
              <a:t>2/17/2017</a:t>
            </a:fld>
            <a:endParaRPr lang="en-US"/>
          </a:p>
        </p:txBody>
      </p:sp>
      <p:sp>
        <p:nvSpPr>
          <p:cNvPr id="5" name="Footer Placeholder 4"/>
          <p:cNvSpPr>
            <a:spLocks noGrp="1"/>
          </p:cNvSpPr>
          <p:nvPr>
            <p:ph type="ftr" sz="quarter" idx="3"/>
          </p:nvPr>
        </p:nvSpPr>
        <p:spPr>
          <a:xfrm>
            <a:off x="16962120" y="28815457"/>
            <a:ext cx="17282160" cy="1655233"/>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28815457"/>
            <a:ext cx="11521440" cy="1655233"/>
          </a:xfrm>
          <a:prstGeom prst="rect">
            <a:avLst/>
          </a:prstGeom>
        </p:spPr>
        <p:txBody>
          <a:bodyPr vert="horz" lIns="91440" tIns="45720" rIns="91440" bIns="45720" rtlCol="0" anchor="ctr"/>
          <a:lstStyle>
            <a:lvl1pPr algn="r">
              <a:defRPr sz="5040">
                <a:solidFill>
                  <a:schemeClr val="tx1">
                    <a:tint val="75000"/>
                  </a:schemeClr>
                </a:solidFill>
              </a:defRPr>
            </a:lvl1pPr>
          </a:lstStyle>
          <a:p>
            <a:fld id="{4E553A6F-5BAF-40A7-B8EF-81F8F2E2DFE6}" type="slidenum">
              <a:rPr lang="en-US" smtClean="0"/>
              <a:t>‹#›</a:t>
            </a:fld>
            <a:endParaRPr lang="en-US"/>
          </a:p>
        </p:txBody>
      </p:sp>
    </p:spTree>
    <p:extLst>
      <p:ext uri="{BB962C8B-B14F-4D97-AF65-F5344CB8AC3E}">
        <p14:creationId xmlns:p14="http://schemas.microsoft.com/office/powerpoint/2010/main" val="3265559880"/>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Lst>
  <p:txStyles>
    <p:titleStyle>
      <a:lvl1pPr algn="l" defTabSz="3840304" rtl="0" eaLnBrk="1" latinLnBrk="0" hangingPunct="1">
        <a:lnSpc>
          <a:spcPct val="90000"/>
        </a:lnSpc>
        <a:spcBef>
          <a:spcPct val="0"/>
        </a:spcBef>
        <a:buNone/>
        <a:defRPr sz="18479" kern="1200">
          <a:solidFill>
            <a:schemeClr val="tx1"/>
          </a:solidFill>
          <a:latin typeface="+mj-lt"/>
          <a:ea typeface="+mj-ea"/>
          <a:cs typeface="+mj-cs"/>
        </a:defRPr>
      </a:lvl1pPr>
    </p:titleStyle>
    <p:bodyStyle>
      <a:lvl1pPr marL="960076" indent="-960076" algn="l" defTabSz="3840304" rtl="0" eaLnBrk="1" latinLnBrk="0" hangingPunct="1">
        <a:lnSpc>
          <a:spcPct val="90000"/>
        </a:lnSpc>
        <a:spcBef>
          <a:spcPts val="4200"/>
        </a:spcBef>
        <a:buFont typeface="Arial" panose="020B0604020202020204" pitchFamily="34" charset="0"/>
        <a:buChar char="•"/>
        <a:defRPr sz="11759" kern="1200">
          <a:solidFill>
            <a:schemeClr val="tx1"/>
          </a:solidFill>
          <a:latin typeface="+mn-lt"/>
          <a:ea typeface="+mn-ea"/>
          <a:cs typeface="+mn-cs"/>
        </a:defRPr>
      </a:lvl1pPr>
      <a:lvl2pPr marL="2880229" indent="-960076" algn="l" defTabSz="3840304"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381" indent="-960076" algn="l" defTabSz="3840304"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534" indent="-960076" algn="l" defTabSz="3840304"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0687" indent="-960076" algn="l" defTabSz="3840304"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0838" indent="-960076" algn="l" defTabSz="3840304"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0991" indent="-960076" algn="l" defTabSz="3840304"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144" indent="-960076" algn="l" defTabSz="3840304"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1295" indent="-960076" algn="l" defTabSz="3840304"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304" rtl="0" eaLnBrk="1" latinLnBrk="0" hangingPunct="1">
        <a:defRPr sz="7560" kern="1200">
          <a:solidFill>
            <a:schemeClr val="tx1"/>
          </a:solidFill>
          <a:latin typeface="+mn-lt"/>
          <a:ea typeface="+mn-ea"/>
          <a:cs typeface="+mn-cs"/>
        </a:defRPr>
      </a:lvl1pPr>
      <a:lvl2pPr marL="1920153" algn="l" defTabSz="3840304" rtl="0" eaLnBrk="1" latinLnBrk="0" hangingPunct="1">
        <a:defRPr sz="7560" kern="1200">
          <a:solidFill>
            <a:schemeClr val="tx1"/>
          </a:solidFill>
          <a:latin typeface="+mn-lt"/>
          <a:ea typeface="+mn-ea"/>
          <a:cs typeface="+mn-cs"/>
        </a:defRPr>
      </a:lvl2pPr>
      <a:lvl3pPr marL="3840304" algn="l" defTabSz="3840304" rtl="0" eaLnBrk="1" latinLnBrk="0" hangingPunct="1">
        <a:defRPr sz="7560" kern="1200">
          <a:solidFill>
            <a:schemeClr val="tx1"/>
          </a:solidFill>
          <a:latin typeface="+mn-lt"/>
          <a:ea typeface="+mn-ea"/>
          <a:cs typeface="+mn-cs"/>
        </a:defRPr>
      </a:lvl3pPr>
      <a:lvl4pPr marL="5760457" algn="l" defTabSz="3840304" rtl="0" eaLnBrk="1" latinLnBrk="0" hangingPunct="1">
        <a:defRPr sz="7560" kern="1200">
          <a:solidFill>
            <a:schemeClr val="tx1"/>
          </a:solidFill>
          <a:latin typeface="+mn-lt"/>
          <a:ea typeface="+mn-ea"/>
          <a:cs typeface="+mn-cs"/>
        </a:defRPr>
      </a:lvl4pPr>
      <a:lvl5pPr marL="7680610" algn="l" defTabSz="3840304" rtl="0" eaLnBrk="1" latinLnBrk="0" hangingPunct="1">
        <a:defRPr sz="7560" kern="1200">
          <a:solidFill>
            <a:schemeClr val="tx1"/>
          </a:solidFill>
          <a:latin typeface="+mn-lt"/>
          <a:ea typeface="+mn-ea"/>
          <a:cs typeface="+mn-cs"/>
        </a:defRPr>
      </a:lvl5pPr>
      <a:lvl6pPr marL="9600763" algn="l" defTabSz="3840304" rtl="0" eaLnBrk="1" latinLnBrk="0" hangingPunct="1">
        <a:defRPr sz="7560" kern="1200">
          <a:solidFill>
            <a:schemeClr val="tx1"/>
          </a:solidFill>
          <a:latin typeface="+mn-lt"/>
          <a:ea typeface="+mn-ea"/>
          <a:cs typeface="+mn-cs"/>
        </a:defRPr>
      </a:lvl6pPr>
      <a:lvl7pPr marL="11520914" algn="l" defTabSz="3840304" rtl="0" eaLnBrk="1" latinLnBrk="0" hangingPunct="1">
        <a:defRPr sz="7560" kern="1200">
          <a:solidFill>
            <a:schemeClr val="tx1"/>
          </a:solidFill>
          <a:latin typeface="+mn-lt"/>
          <a:ea typeface="+mn-ea"/>
          <a:cs typeface="+mn-cs"/>
        </a:defRPr>
      </a:lvl7pPr>
      <a:lvl8pPr marL="13441067" algn="l" defTabSz="3840304" rtl="0" eaLnBrk="1" latinLnBrk="0" hangingPunct="1">
        <a:defRPr sz="7560" kern="1200">
          <a:solidFill>
            <a:schemeClr val="tx1"/>
          </a:solidFill>
          <a:latin typeface="+mn-lt"/>
          <a:ea typeface="+mn-ea"/>
          <a:cs typeface="+mn-cs"/>
        </a:defRPr>
      </a:lvl8pPr>
      <a:lvl9pPr marL="15361220" algn="l" defTabSz="3840304"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7" Type="http://schemas.openxmlformats.org/officeDocument/2006/relationships/image" Target="../media/image110.png"/><Relationship Id="rId112" Type="http://schemas.openxmlformats.org/officeDocument/2006/relationships/image" Target="../media/image61.png"/><Relationship Id="rId125" Type="http://schemas.openxmlformats.org/officeDocument/2006/relationships/image" Target="../media/image26.png"/><Relationship Id="rId133" Type="http://schemas.openxmlformats.org/officeDocument/2006/relationships/image" Target="../media/image34.png"/><Relationship Id="rId138" Type="http://schemas.openxmlformats.org/officeDocument/2006/relationships/oleObject" Target="../embeddings/oleObject1.bin"/><Relationship Id="rId141" Type="http://schemas.openxmlformats.org/officeDocument/2006/relationships/image" Target="../media/image3.wmf"/><Relationship Id="rId154" Type="http://schemas.openxmlformats.org/officeDocument/2006/relationships/image" Target="../media/image45.emf"/><Relationship Id="rId159" Type="http://schemas.openxmlformats.org/officeDocument/2006/relationships/image" Target="../media/image50.emf"/><Relationship Id="rId167" Type="http://schemas.openxmlformats.org/officeDocument/2006/relationships/image" Target="../media/image56.png"/><Relationship Id="rId175" Type="http://schemas.openxmlformats.org/officeDocument/2006/relationships/image" Target="../media/image60.png"/><Relationship Id="rId7" Type="http://schemas.openxmlformats.org/officeDocument/2006/relationships/image" Target="../media/image8.png"/><Relationship Id="rId162" Type="http://schemas.openxmlformats.org/officeDocument/2006/relationships/image" Target="../media/image53.emf"/><Relationship Id="rId170" Type="http://schemas.openxmlformats.org/officeDocument/2006/relationships/image" Target="../media/image550.png"/><Relationship Id="rId191" Type="http://schemas.openxmlformats.org/officeDocument/2006/relationships/image" Target="../media/image69.png"/><Relationship Id="rId196" Type="http://schemas.openxmlformats.org/officeDocument/2006/relationships/image" Target="../media/image74.png"/><Relationship Id="rId200" Type="http://schemas.openxmlformats.org/officeDocument/2006/relationships/image" Target="../media/image81.png"/><Relationship Id="rId205" Type="http://schemas.openxmlformats.org/officeDocument/2006/relationships/image" Target="../media/image65.png"/><Relationship Id="rId2" Type="http://schemas.openxmlformats.org/officeDocument/2006/relationships/slideLayout" Target="../slideLayouts/slideLayout12.xml"/><Relationship Id="rId16" Type="http://schemas.openxmlformats.org/officeDocument/2006/relationships/image" Target="../media/image16.emf"/><Relationship Id="rId11" Type="http://schemas.openxmlformats.org/officeDocument/2006/relationships/image" Target="../media/image12.emf"/><Relationship Id="rId115" Type="http://schemas.openxmlformats.org/officeDocument/2006/relationships/image" Target="../media/image20.emf"/><Relationship Id="rId123" Type="http://schemas.openxmlformats.org/officeDocument/2006/relationships/image" Target="../media/image24.png"/><Relationship Id="rId128" Type="http://schemas.openxmlformats.org/officeDocument/2006/relationships/image" Target="../media/image29.tiff"/><Relationship Id="rId131" Type="http://schemas.openxmlformats.org/officeDocument/2006/relationships/image" Target="../media/image32.PNG"/><Relationship Id="rId136" Type="http://schemas.openxmlformats.org/officeDocument/2006/relationships/image" Target="../media/image37.png"/><Relationship Id="rId144" Type="http://schemas.openxmlformats.org/officeDocument/2006/relationships/image" Target="../media/image4.wmf"/><Relationship Id="rId149" Type="http://schemas.openxmlformats.org/officeDocument/2006/relationships/image" Target="../media/image381.png"/><Relationship Id="rId157" Type="http://schemas.openxmlformats.org/officeDocument/2006/relationships/image" Target="../media/image48.emf"/><Relationship Id="rId5" Type="http://schemas.openxmlformats.org/officeDocument/2006/relationships/image" Target="../media/image6.PNG"/><Relationship Id="rId152" Type="http://schemas.openxmlformats.org/officeDocument/2006/relationships/image" Target="../media/image43.emf"/><Relationship Id="rId160" Type="http://schemas.openxmlformats.org/officeDocument/2006/relationships/image" Target="../media/image51.emf"/><Relationship Id="rId165" Type="http://schemas.openxmlformats.org/officeDocument/2006/relationships/image" Target="../media/image390.png"/><Relationship Id="rId173" Type="http://schemas.openxmlformats.org/officeDocument/2006/relationships/image" Target="../media/image59.png"/><Relationship Id="rId194" Type="http://schemas.openxmlformats.org/officeDocument/2006/relationships/image" Target="../media/image72.png"/><Relationship Id="rId199" Type="http://schemas.openxmlformats.org/officeDocument/2006/relationships/image" Target="../media/image80.png"/><Relationship Id="rId203" Type="http://schemas.openxmlformats.org/officeDocument/2006/relationships/image" Target="../media/image62.png"/><Relationship Id="rId208" Type="http://schemas.openxmlformats.org/officeDocument/2006/relationships/image" Target="../media/image67.PNG"/><Relationship Id="rId14" Type="http://schemas.openxmlformats.org/officeDocument/2006/relationships/image" Target="../media/image130.png"/><Relationship Id="rId113" Type="http://schemas.openxmlformats.org/officeDocument/2006/relationships/image" Target="../media/image18.png"/><Relationship Id="rId118" Type="http://schemas.openxmlformats.org/officeDocument/2006/relationships/image" Target="../media/image21.png"/><Relationship Id="rId126" Type="http://schemas.openxmlformats.org/officeDocument/2006/relationships/image" Target="../media/image27.png"/><Relationship Id="rId134" Type="http://schemas.openxmlformats.org/officeDocument/2006/relationships/image" Target="../media/image35.png"/><Relationship Id="rId139" Type="http://schemas.openxmlformats.org/officeDocument/2006/relationships/image" Target="../media/image2.wmf"/><Relationship Id="rId147" Type="http://schemas.openxmlformats.org/officeDocument/2006/relationships/image" Target="../media/image370.png"/><Relationship Id="rId168" Type="http://schemas.openxmlformats.org/officeDocument/2006/relationships/image" Target="../media/image57.png"/><Relationship Id="rId8" Type="http://schemas.openxmlformats.org/officeDocument/2006/relationships/image" Target="../media/image9.png"/><Relationship Id="rId121" Type="http://schemas.openxmlformats.org/officeDocument/2006/relationships/image" Target="../media/image150.png"/><Relationship Id="rId142" Type="http://schemas.openxmlformats.org/officeDocument/2006/relationships/image" Target="../media/image39.png"/><Relationship Id="rId150" Type="http://schemas.openxmlformats.org/officeDocument/2006/relationships/image" Target="../media/image41.png"/><Relationship Id="rId155" Type="http://schemas.openxmlformats.org/officeDocument/2006/relationships/image" Target="../media/image46.emf"/><Relationship Id="rId163" Type="http://schemas.openxmlformats.org/officeDocument/2006/relationships/image" Target="../media/image54.emf"/><Relationship Id="rId171" Type="http://schemas.openxmlformats.org/officeDocument/2006/relationships/image" Target="../media/image570.png"/><Relationship Id="rId192" Type="http://schemas.openxmlformats.org/officeDocument/2006/relationships/image" Target="../media/image70.png"/><Relationship Id="rId197" Type="http://schemas.openxmlformats.org/officeDocument/2006/relationships/image" Target="../media/image77.png"/><Relationship Id="rId206" Type="http://schemas.openxmlformats.org/officeDocument/2006/relationships/image" Target="../media/image63.PNG"/><Relationship Id="rId3" Type="http://schemas.openxmlformats.org/officeDocument/2006/relationships/notesSlide" Target="../notesSlides/notesSlide1.xml"/><Relationship Id="rId201" Type="http://schemas.openxmlformats.org/officeDocument/2006/relationships/image" Target="../media/image82.png"/><Relationship Id="rId12" Type="http://schemas.openxmlformats.org/officeDocument/2006/relationships/image" Target="../media/image13.png"/><Relationship Id="rId17" Type="http://schemas.openxmlformats.org/officeDocument/2006/relationships/image" Target="../media/image17.emf"/><Relationship Id="rId116" Type="http://schemas.openxmlformats.org/officeDocument/2006/relationships/image" Target="../media/image10.png"/><Relationship Id="rId124" Type="http://schemas.openxmlformats.org/officeDocument/2006/relationships/image" Target="../media/image25.png"/><Relationship Id="rId129" Type="http://schemas.openxmlformats.org/officeDocument/2006/relationships/image" Target="../media/image30.gif"/><Relationship Id="rId137" Type="http://schemas.openxmlformats.org/officeDocument/2006/relationships/image" Target="../media/image38.png"/><Relationship Id="rId158" Type="http://schemas.openxmlformats.org/officeDocument/2006/relationships/image" Target="../media/image49.emf"/><Relationship Id="rId132" Type="http://schemas.openxmlformats.org/officeDocument/2006/relationships/image" Target="../media/image33.png"/><Relationship Id="rId140" Type="http://schemas.openxmlformats.org/officeDocument/2006/relationships/oleObject" Target="../embeddings/oleObject2.bin"/><Relationship Id="rId145" Type="http://schemas.openxmlformats.org/officeDocument/2006/relationships/image" Target="../media/image40.png"/><Relationship Id="rId153" Type="http://schemas.openxmlformats.org/officeDocument/2006/relationships/image" Target="../media/image44.emf"/><Relationship Id="rId161" Type="http://schemas.openxmlformats.org/officeDocument/2006/relationships/image" Target="../media/image52.emf"/><Relationship Id="rId166" Type="http://schemas.openxmlformats.org/officeDocument/2006/relationships/image" Target="../media/image55.png"/><Relationship Id="rId174" Type="http://schemas.openxmlformats.org/officeDocument/2006/relationships/image" Target="../media/image58.png"/><Relationship Id="rId195" Type="http://schemas.openxmlformats.org/officeDocument/2006/relationships/image" Target="../media/image73.png"/><Relationship Id="rId209" Type="http://schemas.openxmlformats.org/officeDocument/2006/relationships/image" Target="../media/image68.PNG"/><Relationship Id="rId1" Type="http://schemas.openxmlformats.org/officeDocument/2006/relationships/vmlDrawing" Target="../drawings/vmlDrawing1.vml"/><Relationship Id="rId6" Type="http://schemas.openxmlformats.org/officeDocument/2006/relationships/image" Target="../media/image7.png"/><Relationship Id="rId204" Type="http://schemas.openxmlformats.org/officeDocument/2006/relationships/image" Target="../media/image64.png"/><Relationship Id="rId15" Type="http://schemas.openxmlformats.org/officeDocument/2006/relationships/image" Target="../media/image15.png"/><Relationship Id="rId114" Type="http://schemas.openxmlformats.org/officeDocument/2006/relationships/image" Target="../media/image19.PNG"/><Relationship Id="rId119" Type="http://schemas.openxmlformats.org/officeDocument/2006/relationships/image" Target="../media/image22.png"/><Relationship Id="rId127" Type="http://schemas.openxmlformats.org/officeDocument/2006/relationships/image" Target="../media/image28.png"/><Relationship Id="rId10" Type="http://schemas.openxmlformats.org/officeDocument/2006/relationships/image" Target="../media/image11.emf"/><Relationship Id="rId122" Type="http://schemas.openxmlformats.org/officeDocument/2006/relationships/image" Target="../media/image23.png"/><Relationship Id="rId130" Type="http://schemas.openxmlformats.org/officeDocument/2006/relationships/image" Target="../media/image31.jpg"/><Relationship Id="rId135" Type="http://schemas.openxmlformats.org/officeDocument/2006/relationships/image" Target="../media/image36.png"/><Relationship Id="rId143" Type="http://schemas.openxmlformats.org/officeDocument/2006/relationships/oleObject" Target="../embeddings/oleObject3.bin"/><Relationship Id="rId148" Type="http://schemas.openxmlformats.org/officeDocument/2006/relationships/image" Target="../media/image330.png"/><Relationship Id="rId151" Type="http://schemas.openxmlformats.org/officeDocument/2006/relationships/image" Target="../media/image42.png"/><Relationship Id="rId156" Type="http://schemas.openxmlformats.org/officeDocument/2006/relationships/image" Target="../media/image47.emf"/><Relationship Id="rId164" Type="http://schemas.openxmlformats.org/officeDocument/2006/relationships/image" Target="../media/image380.png"/><Relationship Id="rId169" Type="http://schemas.openxmlformats.org/officeDocument/2006/relationships/image" Target="../media/image54.png"/><Relationship Id="rId198" Type="http://schemas.openxmlformats.org/officeDocument/2006/relationships/image" Target="../media/image79.png"/><Relationship Id="rId4" Type="http://schemas.openxmlformats.org/officeDocument/2006/relationships/image" Target="../media/image5.PNG"/><Relationship Id="rId9" Type="http://schemas.openxmlformats.org/officeDocument/2006/relationships/image" Target="../media/image10.emf"/><Relationship Id="rId193" Type="http://schemas.openxmlformats.org/officeDocument/2006/relationships/image" Target="../media/image71.png"/><Relationship Id="rId202" Type="http://schemas.openxmlformats.org/officeDocument/2006/relationships/image" Target="../media/image84.png"/><Relationship Id="rId207" Type="http://schemas.openxmlformats.org/officeDocument/2006/relationships/image" Target="../media/image66.PNG"/><Relationship Id="rId13" Type="http://schemas.openxmlformats.org/officeDocument/2006/relationships/image" Target="../media/image14.png"/><Relationship Id="rId18" Type="http://schemas.openxmlformats.org/officeDocument/2006/relationships/image" Target="../media/image1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34946" y="11147335"/>
            <a:ext cx="10115174" cy="3859225"/>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34274" y="17073645"/>
            <a:ext cx="7174483" cy="4568876"/>
          </a:xfrm>
          <a:prstGeom prst="rect">
            <a:avLst/>
          </a:prstGeom>
        </p:spPr>
      </p:pic>
      <p:grpSp>
        <p:nvGrpSpPr>
          <p:cNvPr id="28" name="Group 27"/>
          <p:cNvGrpSpPr/>
          <p:nvPr/>
        </p:nvGrpSpPr>
        <p:grpSpPr>
          <a:xfrm>
            <a:off x="13173017" y="12287221"/>
            <a:ext cx="8174895" cy="7382271"/>
            <a:chOff x="13143379" y="12128972"/>
            <a:chExt cx="8174895" cy="7382271"/>
          </a:xfrm>
        </p:grpSpPr>
        <p:grpSp>
          <p:nvGrpSpPr>
            <p:cNvPr id="674" name="Group 673"/>
            <p:cNvGrpSpPr>
              <a:grpSpLocks noChangeAspect="1"/>
            </p:cNvGrpSpPr>
            <p:nvPr/>
          </p:nvGrpSpPr>
          <p:grpSpPr>
            <a:xfrm>
              <a:off x="13143379" y="12128972"/>
              <a:ext cx="8174895" cy="7382271"/>
              <a:chOff x="25912937" y="7444014"/>
              <a:chExt cx="9750576" cy="8805177"/>
            </a:xfrm>
          </p:grpSpPr>
          <p:grpSp>
            <p:nvGrpSpPr>
              <p:cNvPr id="675" name="Group 674"/>
              <p:cNvGrpSpPr>
                <a:grpSpLocks noChangeAspect="1"/>
              </p:cNvGrpSpPr>
              <p:nvPr/>
            </p:nvGrpSpPr>
            <p:grpSpPr>
              <a:xfrm>
                <a:off x="25912937" y="7444014"/>
                <a:ext cx="9750576" cy="8805177"/>
                <a:chOff x="26675841" y="8591485"/>
                <a:chExt cx="9750576" cy="8805177"/>
              </a:xfrm>
            </p:grpSpPr>
            <p:grpSp>
              <p:nvGrpSpPr>
                <p:cNvPr id="677" name="Group 676"/>
                <p:cNvGrpSpPr>
                  <a:grpSpLocks noChangeAspect="1"/>
                </p:cNvGrpSpPr>
                <p:nvPr/>
              </p:nvGrpSpPr>
              <p:grpSpPr>
                <a:xfrm>
                  <a:off x="32521640" y="8591485"/>
                  <a:ext cx="3297524" cy="3297524"/>
                  <a:chOff x="743965" y="1077251"/>
                  <a:chExt cx="4750882" cy="4750882"/>
                </a:xfrm>
              </p:grpSpPr>
              <p:pic>
                <p:nvPicPr>
                  <p:cNvPr id="695" name="Picture 694"/>
                  <p:cNvPicPr>
                    <a:picLocks noChangeAspect="1"/>
                  </p:cNvPicPr>
                  <p:nvPr/>
                </p:nvPicPr>
                <p:blipFill>
                  <a:blip r:embed="rId6"/>
                  <a:stretch>
                    <a:fillRect/>
                  </a:stretch>
                </p:blipFill>
                <p:spPr>
                  <a:xfrm>
                    <a:off x="743965" y="1077251"/>
                    <a:ext cx="4750882" cy="4750882"/>
                  </a:xfrm>
                  <a:prstGeom prst="rect">
                    <a:avLst/>
                  </a:prstGeom>
                </p:spPr>
              </p:pic>
              <p:cxnSp>
                <p:nvCxnSpPr>
                  <p:cNvPr id="696" name="Straight Arrow Connector 695"/>
                  <p:cNvCxnSpPr/>
                  <p:nvPr/>
                </p:nvCxnSpPr>
                <p:spPr>
                  <a:xfrm flipV="1">
                    <a:off x="3201478" y="3133725"/>
                    <a:ext cx="278089" cy="23754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8" name="Group 677"/>
                <p:cNvGrpSpPr/>
                <p:nvPr/>
              </p:nvGrpSpPr>
              <p:grpSpPr>
                <a:xfrm>
                  <a:off x="29686462" y="8609783"/>
                  <a:ext cx="3285087" cy="3285087"/>
                  <a:chOff x="1055502" y="1799028"/>
                  <a:chExt cx="2279534" cy="2279534"/>
                </a:xfrm>
              </p:grpSpPr>
              <p:pic>
                <p:nvPicPr>
                  <p:cNvPr id="693" name="Picture 692"/>
                  <p:cNvPicPr>
                    <a:picLocks noChangeAspect="1"/>
                  </p:cNvPicPr>
                  <p:nvPr/>
                </p:nvPicPr>
                <p:blipFill>
                  <a:blip r:embed="rId7"/>
                  <a:stretch>
                    <a:fillRect/>
                  </a:stretch>
                </p:blipFill>
                <p:spPr>
                  <a:xfrm>
                    <a:off x="1055502" y="1799028"/>
                    <a:ext cx="2279534" cy="2279534"/>
                  </a:xfrm>
                  <a:prstGeom prst="rect">
                    <a:avLst/>
                  </a:prstGeom>
                </p:spPr>
              </p:pic>
              <p:cxnSp>
                <p:nvCxnSpPr>
                  <p:cNvPr id="694" name="Straight Arrow Connector 693"/>
                  <p:cNvCxnSpPr/>
                  <p:nvPr/>
                </p:nvCxnSpPr>
                <p:spPr>
                  <a:xfrm flipH="1">
                    <a:off x="1993106" y="2910231"/>
                    <a:ext cx="231136" cy="20444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9" name="Group 678"/>
                <p:cNvGrpSpPr>
                  <a:grpSpLocks noChangeAspect="1"/>
                </p:cNvGrpSpPr>
                <p:nvPr/>
              </p:nvGrpSpPr>
              <p:grpSpPr>
                <a:xfrm>
                  <a:off x="26893632" y="8637522"/>
                  <a:ext cx="3205452" cy="3205452"/>
                  <a:chOff x="-704701" y="949228"/>
                  <a:chExt cx="4750882" cy="4750882"/>
                </a:xfrm>
              </p:grpSpPr>
              <p:pic>
                <p:nvPicPr>
                  <p:cNvPr id="691" name="Picture 690"/>
                  <p:cNvPicPr>
                    <a:picLocks noChangeAspect="1"/>
                  </p:cNvPicPr>
                  <p:nvPr/>
                </p:nvPicPr>
                <p:blipFill>
                  <a:blip r:embed="rId8"/>
                  <a:stretch>
                    <a:fillRect/>
                  </a:stretch>
                </p:blipFill>
                <p:spPr>
                  <a:xfrm>
                    <a:off x="-704701" y="949228"/>
                    <a:ext cx="4750882" cy="4750882"/>
                  </a:xfrm>
                  <a:prstGeom prst="rect">
                    <a:avLst/>
                  </a:prstGeom>
                </p:spPr>
              </p:pic>
              <p:cxnSp>
                <p:nvCxnSpPr>
                  <p:cNvPr id="692" name="Straight Arrow Connector 691"/>
                  <p:cNvCxnSpPr/>
                  <p:nvPr/>
                </p:nvCxnSpPr>
                <p:spPr>
                  <a:xfrm flipH="1">
                    <a:off x="909639" y="3264694"/>
                    <a:ext cx="826292" cy="70008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80" name="Straight Arrow Connector 679"/>
                <p:cNvCxnSpPr/>
                <p:nvPr/>
              </p:nvCxnSpPr>
              <p:spPr>
                <a:xfrm flipH="1">
                  <a:off x="28478861" y="11223206"/>
                  <a:ext cx="61483" cy="41070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1" name="Straight Arrow Connector 680"/>
                <p:cNvCxnSpPr/>
                <p:nvPr/>
              </p:nvCxnSpPr>
              <p:spPr>
                <a:xfrm flipH="1">
                  <a:off x="30023722" y="11093142"/>
                  <a:ext cx="1311877" cy="24116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2" name="Straight Arrow Connector 681"/>
                <p:cNvCxnSpPr/>
                <p:nvPr/>
              </p:nvCxnSpPr>
              <p:spPr>
                <a:xfrm flipH="1">
                  <a:off x="33338203" y="11091590"/>
                  <a:ext cx="870274" cy="8637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683" name="Group 682"/>
                <p:cNvGrpSpPr/>
                <p:nvPr/>
              </p:nvGrpSpPr>
              <p:grpSpPr>
                <a:xfrm>
                  <a:off x="27572964" y="9134908"/>
                  <a:ext cx="1174918" cy="1036049"/>
                  <a:chOff x="3132350" y="678509"/>
                  <a:chExt cx="815280" cy="718918"/>
                </a:xfrm>
              </p:grpSpPr>
              <p:cxnSp>
                <p:nvCxnSpPr>
                  <p:cNvPr id="685" name="Straight Arrow Connector 684"/>
                  <p:cNvCxnSpPr/>
                  <p:nvPr/>
                </p:nvCxnSpPr>
                <p:spPr>
                  <a:xfrm flipV="1">
                    <a:off x="3483544" y="815178"/>
                    <a:ext cx="0" cy="308889"/>
                  </a:xfrm>
                  <a:prstGeom prst="straightConnector1">
                    <a:avLst/>
                  </a:prstGeom>
                  <a:ln w="9525" cmpd="sng">
                    <a:headEnd type="none"/>
                    <a:tailEnd type="triangle" w="sm" len="sm"/>
                  </a:ln>
                </p:spPr>
                <p:style>
                  <a:lnRef idx="3">
                    <a:schemeClr val="dk1"/>
                  </a:lnRef>
                  <a:fillRef idx="0">
                    <a:schemeClr val="dk1"/>
                  </a:fillRef>
                  <a:effectRef idx="2">
                    <a:schemeClr val="dk1"/>
                  </a:effectRef>
                  <a:fontRef idx="minor">
                    <a:schemeClr val="tx1"/>
                  </a:fontRef>
                </p:style>
              </p:cxnSp>
              <p:cxnSp>
                <p:nvCxnSpPr>
                  <p:cNvPr id="686" name="Straight Arrow Connector 685"/>
                  <p:cNvCxnSpPr/>
                  <p:nvPr/>
                </p:nvCxnSpPr>
                <p:spPr>
                  <a:xfrm>
                    <a:off x="3489062" y="1118554"/>
                    <a:ext cx="293204" cy="84948"/>
                  </a:xfrm>
                  <a:prstGeom prst="straightConnector1">
                    <a:avLst/>
                  </a:prstGeom>
                  <a:ln w="9525" cmpd="sng">
                    <a:headEnd type="none"/>
                    <a:tailEnd type="triangle" w="sm" len="sm"/>
                  </a:ln>
                </p:spPr>
                <p:style>
                  <a:lnRef idx="3">
                    <a:schemeClr val="dk1"/>
                  </a:lnRef>
                  <a:fillRef idx="0">
                    <a:schemeClr val="dk1"/>
                  </a:fillRef>
                  <a:effectRef idx="2">
                    <a:schemeClr val="dk1"/>
                  </a:effectRef>
                  <a:fontRef idx="minor">
                    <a:schemeClr val="tx1"/>
                  </a:fontRef>
                </p:style>
              </p:cxnSp>
              <p:cxnSp>
                <p:nvCxnSpPr>
                  <p:cNvPr id="687" name="Straight Arrow Connector 686"/>
                  <p:cNvCxnSpPr/>
                  <p:nvPr/>
                </p:nvCxnSpPr>
                <p:spPr>
                  <a:xfrm flipH="1">
                    <a:off x="3261941" y="1118556"/>
                    <a:ext cx="221607" cy="189149"/>
                  </a:xfrm>
                  <a:prstGeom prst="straightConnector1">
                    <a:avLst/>
                  </a:prstGeom>
                  <a:ln w="9525" cmpd="sng">
                    <a:headEnd type="none"/>
                    <a:tailEnd type="triangle" w="sm" len="sm"/>
                  </a:ln>
                </p:spPr>
                <p:style>
                  <a:lnRef idx="3">
                    <a:schemeClr val="dk1"/>
                  </a:lnRef>
                  <a:fillRef idx="0">
                    <a:schemeClr val="dk1"/>
                  </a:fillRef>
                  <a:effectRef idx="2">
                    <a:schemeClr val="dk1"/>
                  </a:effectRef>
                  <a:fontRef idx="minor">
                    <a:schemeClr val="tx1"/>
                  </a:fontRef>
                </p:style>
              </p:cxnSp>
              <p:pic>
                <p:nvPicPr>
                  <p:cNvPr id="688" name="Picture 687"/>
                  <p:cNvPicPr>
                    <a:picLocks noChangeAspect="1"/>
                  </p:cNvPicPr>
                  <p:nvPr/>
                </p:nvPicPr>
                <p:blipFill>
                  <a:blip r:embed="rId9"/>
                  <a:stretch>
                    <a:fillRect/>
                  </a:stretch>
                </p:blipFill>
                <p:spPr>
                  <a:xfrm>
                    <a:off x="3431427" y="678509"/>
                    <a:ext cx="103169" cy="103169"/>
                  </a:xfrm>
                  <a:prstGeom prst="rect">
                    <a:avLst/>
                  </a:prstGeom>
                </p:spPr>
              </p:pic>
              <p:pic>
                <p:nvPicPr>
                  <p:cNvPr id="689" name="Picture 688"/>
                  <p:cNvPicPr>
                    <a:picLocks noChangeAspect="1"/>
                  </p:cNvPicPr>
                  <p:nvPr/>
                </p:nvPicPr>
                <p:blipFill>
                  <a:blip r:embed="rId10"/>
                  <a:stretch>
                    <a:fillRect/>
                  </a:stretch>
                </p:blipFill>
                <p:spPr>
                  <a:xfrm>
                    <a:off x="3838392" y="1060399"/>
                    <a:ext cx="109238" cy="145652"/>
                  </a:xfrm>
                  <a:prstGeom prst="rect">
                    <a:avLst/>
                  </a:prstGeom>
                </p:spPr>
              </p:pic>
              <p:pic>
                <p:nvPicPr>
                  <p:cNvPr id="690" name="Picture 689"/>
                  <p:cNvPicPr>
                    <a:picLocks noChangeAspect="1"/>
                  </p:cNvPicPr>
                  <p:nvPr/>
                </p:nvPicPr>
                <p:blipFill>
                  <a:blip r:embed="rId11"/>
                  <a:stretch>
                    <a:fillRect/>
                  </a:stretch>
                </p:blipFill>
                <p:spPr>
                  <a:xfrm>
                    <a:off x="3132350" y="1294258"/>
                    <a:ext cx="115307" cy="103169"/>
                  </a:xfrm>
                  <a:prstGeom prst="rect">
                    <a:avLst/>
                  </a:prstGeom>
                </p:spPr>
              </p:pic>
            </p:grpSp>
            <p:pic>
              <p:nvPicPr>
                <p:cNvPr id="684" name="Picture 68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675841" y="10896278"/>
                  <a:ext cx="9750576" cy="6500384"/>
                </a:xfrm>
                <a:prstGeom prst="rect">
                  <a:avLst/>
                </a:prstGeom>
              </p:spPr>
            </p:pic>
          </p:grpSp>
          <p:pic>
            <p:nvPicPr>
              <p:cNvPr id="676" name="Picture 675"/>
              <p:cNvPicPr>
                <a:picLocks noChangeAspect="1"/>
              </p:cNvPicPr>
              <p:nvPr/>
            </p:nvPicPr>
            <p:blipFill>
              <a:blip r:embed="rId13"/>
              <a:stretch>
                <a:fillRect/>
              </a:stretch>
            </p:blipFill>
            <p:spPr>
              <a:xfrm>
                <a:off x="32636796" y="14984399"/>
                <a:ext cx="752381" cy="285714"/>
              </a:xfrm>
              <a:prstGeom prst="rect">
                <a:avLst/>
              </a:prstGeom>
            </p:spPr>
          </p:pic>
        </p:grpSp>
        <mc:AlternateContent xmlns:mc="http://schemas.openxmlformats.org/markup-compatibility/2006" xmlns:a14="http://schemas.microsoft.com/office/drawing/2010/main">
          <mc:Choice Requires="a14">
            <p:sp>
              <p:nvSpPr>
                <p:cNvPr id="342" name="TextBox 341"/>
                <p:cNvSpPr txBox="1"/>
                <p:nvPr/>
              </p:nvSpPr>
              <p:spPr>
                <a:xfrm>
                  <a:off x="14763813" y="14716824"/>
                  <a:ext cx="1736373"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𝑍</m:t>
                          </m:r>
                        </m:e>
                        <m:sub>
                          <m:r>
                            <a:rPr lang="en-US" sz="2200" b="0" i="1" smtClean="0">
                              <a:latin typeface="Cambria Math" panose="02040503050406030204" pitchFamily="18" charset="0"/>
                            </a:rPr>
                            <m:t>𝑐</m:t>
                          </m:r>
                        </m:sub>
                      </m:sSub>
                      <m:r>
                        <a:rPr lang="en-US" sz="2200" b="0" i="1" smtClean="0">
                          <a:latin typeface="Cambria Math" panose="02040503050406030204" pitchFamily="18" charset="0"/>
                        </a:rPr>
                        <m:t>=500</m:t>
                      </m:r>
                    </m:oMath>
                  </a14:m>
                  <a:r>
                    <a:rPr lang="en-US" sz="2200" dirty="0"/>
                    <a:t> pm</a:t>
                  </a:r>
                </a:p>
              </p:txBody>
            </p:sp>
          </mc:Choice>
          <mc:Fallback xmlns="">
            <p:sp>
              <p:nvSpPr>
                <p:cNvPr id="342" name="TextBox 341"/>
                <p:cNvSpPr txBox="1">
                  <a:spLocks noRot="1" noChangeAspect="1" noMove="1" noResize="1" noEditPoints="1" noAdjustHandles="1" noChangeArrowheads="1" noChangeShapeType="1" noTextEdit="1"/>
                </p:cNvSpPr>
                <p:nvPr/>
              </p:nvSpPr>
              <p:spPr>
                <a:xfrm>
                  <a:off x="14763813" y="14716824"/>
                  <a:ext cx="1736373" cy="430887"/>
                </a:xfrm>
                <a:prstGeom prst="rect">
                  <a:avLst/>
                </a:prstGeom>
                <a:blipFill>
                  <a:blip r:embed="rId14"/>
                  <a:stretch>
                    <a:fillRect l="-351" t="-10000" r="-3509" b="-28571"/>
                  </a:stretch>
                </a:blipFill>
              </p:spPr>
              <p:txBody>
                <a:bodyPr/>
                <a:lstStyle/>
                <a:p>
                  <a:r>
                    <a:rPr lang="en-US">
                      <a:noFill/>
                    </a:rPr>
                    <a:t> </a:t>
                  </a:r>
                </a:p>
              </p:txBody>
            </p:sp>
          </mc:Fallback>
        </mc:AlternateContent>
      </p:grpSp>
      <p:grpSp>
        <p:nvGrpSpPr>
          <p:cNvPr id="521" name="Group 520"/>
          <p:cNvGrpSpPr>
            <a:grpSpLocks noChangeAspect="1"/>
          </p:cNvGrpSpPr>
          <p:nvPr/>
        </p:nvGrpSpPr>
        <p:grpSpPr>
          <a:xfrm>
            <a:off x="26102701" y="16665149"/>
            <a:ext cx="11814020" cy="4328706"/>
            <a:chOff x="26644144" y="16901531"/>
            <a:chExt cx="10612472" cy="3888454"/>
          </a:xfrm>
        </p:grpSpPr>
        <p:grpSp>
          <p:nvGrpSpPr>
            <p:cNvPr id="522" name="Group 521"/>
            <p:cNvGrpSpPr/>
            <p:nvPr/>
          </p:nvGrpSpPr>
          <p:grpSpPr>
            <a:xfrm>
              <a:off x="26644144" y="16901531"/>
              <a:ext cx="10612472" cy="3888454"/>
              <a:chOff x="26685911" y="18126447"/>
              <a:chExt cx="10612472" cy="3888454"/>
            </a:xfrm>
          </p:grpSpPr>
          <p:pic>
            <p:nvPicPr>
              <p:cNvPr id="535" name="Picture 534"/>
              <p:cNvPicPr>
                <a:picLocks noChangeAspect="1"/>
              </p:cNvPicPr>
              <p:nvPr/>
            </p:nvPicPr>
            <p:blipFill>
              <a:blip r:embed="rId15"/>
              <a:stretch>
                <a:fillRect/>
              </a:stretch>
            </p:blipFill>
            <p:spPr>
              <a:xfrm>
                <a:off x="26685911" y="18163601"/>
                <a:ext cx="10612472" cy="3851300"/>
              </a:xfrm>
              <a:prstGeom prst="rect">
                <a:avLst/>
              </a:prstGeom>
            </p:spPr>
          </p:pic>
          <p:sp>
            <p:nvSpPr>
              <p:cNvPr id="536" name="Rectangle 535"/>
              <p:cNvSpPr/>
              <p:nvPr/>
            </p:nvSpPr>
            <p:spPr>
              <a:xfrm>
                <a:off x="27079310" y="18143157"/>
                <a:ext cx="334603" cy="461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
            <p:nvSpPr>
              <p:cNvPr id="537" name="Rectangle 536"/>
              <p:cNvSpPr/>
              <p:nvPr/>
            </p:nvSpPr>
            <p:spPr>
              <a:xfrm>
                <a:off x="32084354" y="18126447"/>
                <a:ext cx="334603" cy="461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grpSp>
        <p:grpSp>
          <p:nvGrpSpPr>
            <p:cNvPr id="523" name="Group 522"/>
            <p:cNvGrpSpPr>
              <a:grpSpLocks noChangeAspect="1"/>
            </p:cNvGrpSpPr>
            <p:nvPr/>
          </p:nvGrpSpPr>
          <p:grpSpPr>
            <a:xfrm>
              <a:off x="30433512" y="19006602"/>
              <a:ext cx="1227442" cy="1211790"/>
              <a:chOff x="25881396" y="17223392"/>
              <a:chExt cx="1625757" cy="1641486"/>
            </a:xfrm>
          </p:grpSpPr>
          <p:grpSp>
            <p:nvGrpSpPr>
              <p:cNvPr id="524" name="Group 523"/>
              <p:cNvGrpSpPr>
                <a:grpSpLocks noChangeAspect="1"/>
              </p:cNvGrpSpPr>
              <p:nvPr/>
            </p:nvGrpSpPr>
            <p:grpSpPr>
              <a:xfrm>
                <a:off x="25881396" y="17223392"/>
                <a:ext cx="1625757" cy="1641486"/>
                <a:chOff x="3190447" y="-2116583"/>
                <a:chExt cx="2525297" cy="2549728"/>
              </a:xfrm>
            </p:grpSpPr>
            <p:grpSp>
              <p:nvGrpSpPr>
                <p:cNvPr id="527" name="Group 526"/>
                <p:cNvGrpSpPr/>
                <p:nvPr/>
              </p:nvGrpSpPr>
              <p:grpSpPr>
                <a:xfrm>
                  <a:off x="4198881" y="-2116583"/>
                  <a:ext cx="1516863" cy="1564208"/>
                  <a:chOff x="-58657" y="-411988"/>
                  <a:chExt cx="1917149" cy="1976987"/>
                </a:xfrm>
              </p:grpSpPr>
              <p:cxnSp>
                <p:nvCxnSpPr>
                  <p:cNvPr id="532" name="Straight Arrow Connector 531"/>
                  <p:cNvCxnSpPr/>
                  <p:nvPr/>
                </p:nvCxnSpPr>
                <p:spPr>
                  <a:xfrm flipV="1">
                    <a:off x="231775" y="-411988"/>
                    <a:ext cx="0" cy="1774064"/>
                  </a:xfrm>
                  <a:prstGeom prst="straightConnector1">
                    <a:avLst/>
                  </a:prstGeom>
                  <a:ln w="12700" cmpd="sng">
                    <a:headEnd type="none"/>
                    <a:tailEnd type="triangle" w="sm" len="sm"/>
                  </a:ln>
                  <a:effectLst/>
                </p:spPr>
                <p:style>
                  <a:lnRef idx="3">
                    <a:schemeClr val="dk1"/>
                  </a:lnRef>
                  <a:fillRef idx="0">
                    <a:schemeClr val="dk1"/>
                  </a:fillRef>
                  <a:effectRef idx="2">
                    <a:schemeClr val="dk1"/>
                  </a:effectRef>
                  <a:fontRef idx="minor">
                    <a:schemeClr val="tx1"/>
                  </a:fontRef>
                </p:style>
              </p:cxnSp>
              <p:cxnSp>
                <p:nvCxnSpPr>
                  <p:cNvPr id="533" name="Straight Arrow Connector 532"/>
                  <p:cNvCxnSpPr/>
                  <p:nvPr/>
                </p:nvCxnSpPr>
                <p:spPr>
                  <a:xfrm>
                    <a:off x="234951" y="1358901"/>
                    <a:ext cx="1623541" cy="0"/>
                  </a:xfrm>
                  <a:prstGeom prst="straightConnector1">
                    <a:avLst/>
                  </a:prstGeom>
                  <a:ln w="12700" cmpd="sng">
                    <a:headEnd type="none"/>
                    <a:tailEnd type="triangle" w="sm" len="sm"/>
                  </a:ln>
                  <a:effectLst/>
                </p:spPr>
                <p:style>
                  <a:lnRef idx="3">
                    <a:schemeClr val="dk1"/>
                  </a:lnRef>
                  <a:fillRef idx="0">
                    <a:schemeClr val="dk1"/>
                  </a:fillRef>
                  <a:effectRef idx="2">
                    <a:schemeClr val="dk1"/>
                  </a:effectRef>
                  <a:fontRef idx="minor">
                    <a:schemeClr val="tx1"/>
                  </a:fontRef>
                </p:style>
              </p:cxnSp>
              <p:cxnSp>
                <p:nvCxnSpPr>
                  <p:cNvPr id="534" name="Straight Arrow Connector 533"/>
                  <p:cNvCxnSpPr/>
                  <p:nvPr/>
                </p:nvCxnSpPr>
                <p:spPr>
                  <a:xfrm flipH="1">
                    <a:off x="-58657" y="1359326"/>
                    <a:ext cx="292027" cy="205673"/>
                  </a:xfrm>
                  <a:prstGeom prst="straightConnector1">
                    <a:avLst/>
                  </a:prstGeom>
                  <a:ln w="12700" cmpd="sng">
                    <a:headEnd type="none" w="med" len="med"/>
                    <a:tailEnd type="none" w="med" len="med"/>
                  </a:ln>
                  <a:effectLst/>
                </p:spPr>
                <p:style>
                  <a:lnRef idx="3">
                    <a:schemeClr val="dk1"/>
                  </a:lnRef>
                  <a:fillRef idx="0">
                    <a:schemeClr val="dk1"/>
                  </a:fillRef>
                  <a:effectRef idx="2">
                    <a:schemeClr val="dk1"/>
                  </a:effectRef>
                  <a:fontRef idx="minor">
                    <a:schemeClr val="tx1"/>
                  </a:fontRef>
                </p:style>
              </p:cxnSp>
            </p:grpSp>
            <p:grpSp>
              <p:nvGrpSpPr>
                <p:cNvPr id="528" name="Group 527"/>
                <p:cNvGrpSpPr/>
                <p:nvPr/>
              </p:nvGrpSpPr>
              <p:grpSpPr>
                <a:xfrm>
                  <a:off x="3190447" y="-2056055"/>
                  <a:ext cx="2489200" cy="2489200"/>
                  <a:chOff x="3454400" y="1341120"/>
                  <a:chExt cx="2489200" cy="2489200"/>
                </a:xfrm>
              </p:grpSpPr>
              <p:pic>
                <p:nvPicPr>
                  <p:cNvPr id="530" name="Picture 529"/>
                  <p:cNvPicPr>
                    <a:picLocks noChangeAspect="1"/>
                  </p:cNvPicPr>
                  <p:nvPr/>
                </p:nvPicPr>
                <p:blipFill rotWithShape="1">
                  <a:blip r:embed="rId16" cstate="print">
                    <a:extLst>
                      <a:ext uri="{28A0092B-C50C-407E-A947-70E740481C1C}">
                        <a14:useLocalDpi xmlns:a14="http://schemas.microsoft.com/office/drawing/2010/main" val="0"/>
                      </a:ext>
                    </a:extLst>
                  </a:blip>
                  <a:srcRect l="30184" t="24444" r="25371" b="30185"/>
                  <a:stretch/>
                </p:blipFill>
                <p:spPr>
                  <a:xfrm>
                    <a:off x="3484880" y="1341120"/>
                    <a:ext cx="2438400" cy="2489200"/>
                  </a:xfrm>
                  <a:prstGeom prst="ellipse">
                    <a:avLst/>
                  </a:prstGeom>
                </p:spPr>
              </p:pic>
              <p:pic>
                <p:nvPicPr>
                  <p:cNvPr id="531" name="Picture 530"/>
                  <p:cNvPicPr>
                    <a:picLocks noChangeAspect="1"/>
                  </p:cNvPicPr>
                  <p:nvPr/>
                </p:nvPicPr>
                <p:blipFill rotWithShape="1">
                  <a:blip r:embed="rId17" cstate="print">
                    <a:alphaModFix amt="92000"/>
                    <a:extLst>
                      <a:ext uri="{28A0092B-C50C-407E-A947-70E740481C1C}">
                        <a14:useLocalDpi xmlns:a14="http://schemas.microsoft.com/office/drawing/2010/main" val="0"/>
                      </a:ext>
                    </a:extLst>
                  </a:blip>
                  <a:srcRect l="29629" t="24444" r="25000" b="30556"/>
                  <a:stretch/>
                </p:blipFill>
                <p:spPr>
                  <a:xfrm>
                    <a:off x="3454400" y="1341120"/>
                    <a:ext cx="2489200" cy="2468880"/>
                  </a:xfrm>
                  <a:prstGeom prst="ellipse">
                    <a:avLst/>
                  </a:prstGeom>
                </p:spPr>
              </p:pic>
            </p:grpSp>
            <p:cxnSp>
              <p:nvCxnSpPr>
                <p:cNvPr id="529" name="Straight Arrow Connector 528"/>
                <p:cNvCxnSpPr/>
                <p:nvPr/>
              </p:nvCxnSpPr>
              <p:spPr>
                <a:xfrm flipH="1">
                  <a:off x="4054912" y="-552375"/>
                  <a:ext cx="143970" cy="101397"/>
                </a:xfrm>
                <a:prstGeom prst="straightConnector1">
                  <a:avLst/>
                </a:prstGeom>
                <a:ln w="12700" cmpd="sng">
                  <a:headEnd type="none" w="med" len="med"/>
                  <a:tailEnd type="triangle" w="sm" len="sm"/>
                </a:ln>
                <a:effectLst/>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525" name="TextBox 524"/>
                  <p:cNvSpPr txBox="1"/>
                  <p:nvPr/>
                </p:nvSpPr>
                <p:spPr>
                  <a:xfrm>
                    <a:off x="26702843" y="18072202"/>
                    <a:ext cx="321367" cy="4169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𝜓</m:t>
                          </m:r>
                        </m:oMath>
                      </m:oMathPara>
                    </a14:m>
                    <a:endParaRPr lang="en-US" sz="2000" dirty="0"/>
                  </a:p>
                </p:txBody>
              </p:sp>
            </mc:Choice>
            <mc:Fallback xmlns="">
              <p:sp>
                <p:nvSpPr>
                  <p:cNvPr id="288" name="TextBox 287"/>
                  <p:cNvSpPr txBox="1">
                    <a:spLocks noRot="1" noChangeAspect="1" noMove="1" noResize="1" noEditPoints="1" noAdjustHandles="1" noChangeArrowheads="1" noChangeShapeType="1" noTextEdit="1"/>
                  </p:cNvSpPr>
                  <p:nvPr/>
                </p:nvSpPr>
                <p:spPr>
                  <a:xfrm>
                    <a:off x="26702843" y="18072202"/>
                    <a:ext cx="321367" cy="416914"/>
                  </a:xfrm>
                  <a:prstGeom prst="rect">
                    <a:avLst/>
                  </a:prstGeom>
                  <a:blipFill>
                    <a:blip r:embed="rId112"/>
                    <a:stretch>
                      <a:fillRect l="-35000" r="-37500" b="-34000"/>
                    </a:stretch>
                  </a:blipFill>
                </p:spPr>
                <p:txBody>
                  <a:bodyPr/>
                  <a:lstStyle/>
                  <a:p>
                    <a:r>
                      <a:rPr lang="en-US">
                        <a:noFill/>
                      </a:rPr>
                      <a:t> </a:t>
                    </a:r>
                  </a:p>
                </p:txBody>
              </p:sp>
            </mc:Fallback>
          </mc:AlternateContent>
          <p:sp>
            <p:nvSpPr>
              <p:cNvPr id="526" name="Curved Right Arrow 525"/>
              <p:cNvSpPr/>
              <p:nvPr/>
            </p:nvSpPr>
            <p:spPr>
              <a:xfrm rot="5573504" flipV="1">
                <a:off x="26402773" y="18047513"/>
                <a:ext cx="205791" cy="30009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solidFill>
                    <a:schemeClr val="tx1"/>
                  </a:solidFill>
                </a:endParaRPr>
              </a:p>
            </p:txBody>
          </p:sp>
        </p:grpSp>
      </p:grpSp>
      <mc:AlternateContent xmlns:mc="http://schemas.openxmlformats.org/markup-compatibility/2006">
        <mc:Choice xmlns:a14="http://schemas.microsoft.com/office/drawing/2010/main" Requires="a14">
          <p:sp>
            <p:nvSpPr>
              <p:cNvPr id="642" name="TextBox 641"/>
              <p:cNvSpPr txBox="1"/>
              <p:nvPr/>
            </p:nvSpPr>
            <p:spPr>
              <a:xfrm>
                <a:off x="13254106" y="3953464"/>
                <a:ext cx="11783737" cy="3587392"/>
              </a:xfrm>
              <a:prstGeom prst="rect">
                <a:avLst/>
              </a:prstGeom>
              <a:noFill/>
            </p:spPr>
            <p:txBody>
              <a:bodyPr wrap="square" rtlCol="0">
                <a:spAutoFit/>
              </a:bodyPr>
              <a:lstStyle/>
              <a:p>
                <a:pPr algn="just"/>
                <a:r>
                  <a:rPr lang="en-US" sz="2250" dirty="0"/>
                  <a:t>A spin-dependent optical dipole force couples the ions’ spin to their motion. Similar to cavity optomechanics experiments, this coupling transduces the motion of the mechanical oscillator – the center-of-mass (COM) mode of the 2D ion crystal – to a qubit frequency shift. This shift in the qubit frequency manifests as spin precession, which we measure. Here, the COM motion is sensed phase-incoherently with respect to the spin-dependent force. For motion off-resonant with the trap axial frequency we demonstrate measurements of amplitudes 40 times below the ground state zero-point fluctuations (2 nm for 100 ions). Phase coherent detection with this set-up can achieve a sensitivity of 20 </a:t>
                </a:r>
                <a14:m>
                  <m:oMath xmlns:m="http://schemas.openxmlformats.org/officeDocument/2006/math">
                    <m:r>
                      <m:rPr>
                        <m:sty m:val="p"/>
                      </m:rPr>
                      <a:rPr lang="en-US" sz="2250" b="0" i="0" smtClean="0">
                        <a:latin typeface="Cambria Math" panose="02040503050406030204" pitchFamily="18" charset="0"/>
                      </a:rPr>
                      <m:t>pm</m:t>
                    </m:r>
                    <m:r>
                      <a:rPr lang="en-US" sz="2250" b="0" i="1" smtClean="0">
                        <a:latin typeface="Cambria Math" panose="02040503050406030204" pitchFamily="18" charset="0"/>
                      </a:rPr>
                      <m:t>/</m:t>
                    </m:r>
                    <m:rad>
                      <m:radPr>
                        <m:degHide m:val="on"/>
                        <m:ctrlPr>
                          <a:rPr lang="en-US" sz="2250" b="0" i="1" smtClean="0">
                            <a:latin typeface="Cambria Math" panose="02040503050406030204" pitchFamily="18" charset="0"/>
                          </a:rPr>
                        </m:ctrlPr>
                      </m:radPr>
                      <m:deg/>
                      <m:e>
                        <m:r>
                          <m:rPr>
                            <m:sty m:val="p"/>
                          </m:rPr>
                          <a:rPr lang="en-US" sz="2250" b="0" i="0" smtClean="0">
                            <a:latin typeface="Cambria Math" panose="02040503050406030204" pitchFamily="18" charset="0"/>
                          </a:rPr>
                          <m:t>Hz</m:t>
                        </m:r>
                      </m:e>
                    </m:rad>
                  </m:oMath>
                </a14:m>
                <a:r>
                  <a:rPr lang="en-US" sz="2250" dirty="0"/>
                  <a:t> which will be useful for detecting extremely weak forces and electric fields, as well as exploring protocols for sensing beyond the standard quantum limit for force detection.</a:t>
                </a:r>
              </a:p>
            </p:txBody>
          </p:sp>
        </mc:Choice>
        <mc:Fallback>
          <p:sp>
            <p:nvSpPr>
              <p:cNvPr id="642" name="TextBox 641"/>
              <p:cNvSpPr txBox="1">
                <a:spLocks noRot="1" noChangeAspect="1" noMove="1" noResize="1" noEditPoints="1" noAdjustHandles="1" noChangeArrowheads="1" noChangeShapeType="1" noTextEdit="1"/>
              </p:cNvSpPr>
              <p:nvPr/>
            </p:nvSpPr>
            <p:spPr>
              <a:xfrm>
                <a:off x="13254106" y="3953464"/>
                <a:ext cx="11783737" cy="3587392"/>
              </a:xfrm>
              <a:prstGeom prst="rect">
                <a:avLst/>
              </a:prstGeom>
              <a:blipFill>
                <a:blip r:embed="rId113"/>
                <a:stretch>
                  <a:fillRect l="-673" t="-1020" r="-724" b="-2721"/>
                </a:stretch>
              </a:blipFill>
            </p:spPr>
            <p:txBody>
              <a:bodyPr/>
              <a:lstStyle/>
              <a:p>
                <a:r>
                  <a:rPr lang="en-US">
                    <a:noFill/>
                  </a:rPr>
                  <a:t> </a:t>
                </a:r>
              </a:p>
            </p:txBody>
          </p:sp>
        </mc:Fallback>
      </mc:AlternateContent>
      <p:grpSp>
        <p:nvGrpSpPr>
          <p:cNvPr id="70" name="Group 69"/>
          <p:cNvGrpSpPr/>
          <p:nvPr/>
        </p:nvGrpSpPr>
        <p:grpSpPr>
          <a:xfrm>
            <a:off x="1129635" y="25728364"/>
            <a:ext cx="5177252" cy="4273771"/>
            <a:chOff x="14250076" y="22695246"/>
            <a:chExt cx="5177252" cy="4273771"/>
          </a:xfrm>
        </p:grpSpPr>
        <p:pic>
          <p:nvPicPr>
            <p:cNvPr id="276" name="Picture 275"/>
            <p:cNvPicPr>
              <a:picLocks noChangeAspect="1"/>
            </p:cNvPicPr>
            <p:nvPr/>
          </p:nvPicPr>
          <p:blipFill>
            <a:blip r:embed="rId114"/>
            <a:stretch>
              <a:fillRect/>
            </a:stretch>
          </p:blipFill>
          <p:spPr>
            <a:xfrm>
              <a:off x="14529567" y="22695246"/>
              <a:ext cx="4056268" cy="1437100"/>
            </a:xfrm>
            <a:prstGeom prst="rect">
              <a:avLst/>
            </a:prstGeom>
          </p:spPr>
        </p:pic>
        <p:cxnSp>
          <p:nvCxnSpPr>
            <p:cNvPr id="277" name="Straight Connector 276"/>
            <p:cNvCxnSpPr/>
            <p:nvPr/>
          </p:nvCxnSpPr>
          <p:spPr>
            <a:xfrm flipH="1">
              <a:off x="17569021" y="23888103"/>
              <a:ext cx="366772" cy="1340062"/>
            </a:xfrm>
            <a:prstGeom prst="line">
              <a:avLst/>
            </a:prstGeom>
            <a:ln w="28575">
              <a:prstDash val="dash"/>
            </a:ln>
          </p:spPr>
          <p:style>
            <a:lnRef idx="2">
              <a:schemeClr val="dk1"/>
            </a:lnRef>
            <a:fillRef idx="0">
              <a:schemeClr val="dk1"/>
            </a:fillRef>
            <a:effectRef idx="1">
              <a:schemeClr val="dk1"/>
            </a:effectRef>
            <a:fontRef idx="minor">
              <a:schemeClr val="tx1"/>
            </a:fontRef>
          </p:style>
        </p:cxnSp>
        <p:cxnSp>
          <p:nvCxnSpPr>
            <p:cNvPr id="278" name="Straight Connector 277"/>
            <p:cNvCxnSpPr/>
            <p:nvPr/>
          </p:nvCxnSpPr>
          <p:spPr>
            <a:xfrm>
              <a:off x="15217585" y="23859447"/>
              <a:ext cx="315779" cy="1310742"/>
            </a:xfrm>
            <a:prstGeom prst="line">
              <a:avLst/>
            </a:prstGeom>
            <a:ln w="28575">
              <a:prstDash val="dash"/>
            </a:ln>
          </p:spPr>
          <p:style>
            <a:lnRef idx="2">
              <a:schemeClr val="dk1"/>
            </a:lnRef>
            <a:fillRef idx="0">
              <a:schemeClr val="dk1"/>
            </a:fillRef>
            <a:effectRef idx="1">
              <a:schemeClr val="dk1"/>
            </a:effectRef>
            <a:fontRef idx="minor">
              <a:schemeClr val="tx1"/>
            </a:fontRef>
          </p:style>
        </p:cxnSp>
        <p:sp>
          <p:nvSpPr>
            <p:cNvPr id="279" name="Down Arrow 278"/>
            <p:cNvSpPr/>
            <p:nvPr/>
          </p:nvSpPr>
          <p:spPr>
            <a:xfrm rot="15600000">
              <a:off x="16097301" y="22908778"/>
              <a:ext cx="1462935" cy="5157385"/>
            </a:xfrm>
            <a:prstGeom prst="downArrow">
              <a:avLst/>
            </a:prstGeom>
            <a:solidFill>
              <a:schemeClr val="accent6">
                <a:alpha val="30000"/>
              </a:schemeClr>
            </a:solid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3" name="Down Arrow 282"/>
            <p:cNvSpPr/>
            <p:nvPr/>
          </p:nvSpPr>
          <p:spPr>
            <a:xfrm rot="16800000">
              <a:off x="16112296" y="22967314"/>
              <a:ext cx="1462935" cy="5167128"/>
            </a:xfrm>
            <a:prstGeom prst="downArrow">
              <a:avLst/>
            </a:prstGeom>
            <a:solidFill>
              <a:schemeClr val="accent6">
                <a:alpha val="30000"/>
              </a:schemeClr>
            </a:solid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4" name="Diamond 283"/>
            <p:cNvSpPr/>
            <p:nvPr/>
          </p:nvSpPr>
          <p:spPr>
            <a:xfrm>
              <a:off x="14472128" y="25132857"/>
              <a:ext cx="4162287" cy="730223"/>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5" name="Diamond 284"/>
            <p:cNvSpPr/>
            <p:nvPr/>
          </p:nvSpPr>
          <p:spPr>
            <a:xfrm>
              <a:off x="14477952" y="25134510"/>
              <a:ext cx="4162287" cy="730223"/>
            </a:xfrm>
            <a:prstGeom prst="diamond">
              <a:avLst/>
            </a:prstGeom>
            <a:gradFill flip="none" rotWithShape="1">
              <a:gsLst>
                <a:gs pos="95000">
                  <a:schemeClr val="accent6"/>
                </a:gs>
                <a:gs pos="50000">
                  <a:schemeClr val="bg1">
                    <a:alpha val="0"/>
                  </a:schemeClr>
                </a:gs>
                <a:gs pos="20000">
                  <a:schemeClr val="accent1">
                    <a:lumMod val="5000"/>
                    <a:lumOff val="95000"/>
                    <a:alpha val="0"/>
                  </a:schemeClr>
                </a:gs>
                <a:gs pos="5000">
                  <a:schemeClr val="accent6"/>
                </a:gs>
                <a:gs pos="35000">
                  <a:schemeClr val="accent6"/>
                </a:gs>
                <a:gs pos="80000">
                  <a:schemeClr val="bg1">
                    <a:alpha val="0"/>
                  </a:schemeClr>
                </a:gs>
                <a:gs pos="65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86" name="Group 285"/>
            <p:cNvGrpSpPr/>
            <p:nvPr/>
          </p:nvGrpSpPr>
          <p:grpSpPr>
            <a:xfrm>
              <a:off x="14410574" y="24001184"/>
              <a:ext cx="778991" cy="2967833"/>
              <a:chOff x="3794759" y="277125"/>
              <a:chExt cx="292143" cy="826216"/>
            </a:xfrm>
          </p:grpSpPr>
          <p:sp>
            <p:nvSpPr>
              <p:cNvPr id="287" name="Rectangle 286"/>
              <p:cNvSpPr/>
              <p:nvPr/>
            </p:nvSpPr>
            <p:spPr>
              <a:xfrm>
                <a:off x="3794759" y="277125"/>
                <a:ext cx="242316" cy="1954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8" name="Rectangle 297"/>
              <p:cNvSpPr/>
              <p:nvPr/>
            </p:nvSpPr>
            <p:spPr>
              <a:xfrm>
                <a:off x="3794759" y="907899"/>
                <a:ext cx="242316" cy="1954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9" name="Trapezoid 298"/>
              <p:cNvSpPr/>
              <p:nvPr/>
            </p:nvSpPr>
            <p:spPr>
              <a:xfrm rot="5400000">
                <a:off x="3817387" y="544161"/>
                <a:ext cx="246888" cy="292143"/>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00" name="Group 299"/>
            <p:cNvGrpSpPr/>
            <p:nvPr/>
          </p:nvGrpSpPr>
          <p:grpSpPr>
            <a:xfrm flipH="1">
              <a:off x="17854478" y="24001184"/>
              <a:ext cx="778991" cy="2967833"/>
              <a:chOff x="3794759" y="277125"/>
              <a:chExt cx="292143" cy="826216"/>
            </a:xfrm>
          </p:grpSpPr>
          <p:sp>
            <p:nvSpPr>
              <p:cNvPr id="301" name="Rectangle 300"/>
              <p:cNvSpPr/>
              <p:nvPr/>
            </p:nvSpPr>
            <p:spPr>
              <a:xfrm>
                <a:off x="3794759" y="277125"/>
                <a:ext cx="242316" cy="1954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2" name="Rectangle 301"/>
              <p:cNvSpPr/>
              <p:nvPr/>
            </p:nvSpPr>
            <p:spPr>
              <a:xfrm>
                <a:off x="3794759" y="907899"/>
                <a:ext cx="242316" cy="1954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3" name="Trapezoid 302"/>
              <p:cNvSpPr/>
              <p:nvPr/>
            </p:nvSpPr>
            <p:spPr>
              <a:xfrm rot="5400000">
                <a:off x="3817387" y="544161"/>
                <a:ext cx="246888" cy="292143"/>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04" name="Group 303"/>
            <p:cNvGrpSpPr/>
            <p:nvPr/>
          </p:nvGrpSpPr>
          <p:grpSpPr>
            <a:xfrm>
              <a:off x="16568529" y="24489348"/>
              <a:ext cx="264039" cy="482568"/>
              <a:chOff x="845530" y="349250"/>
              <a:chExt cx="99022" cy="180976"/>
            </a:xfrm>
          </p:grpSpPr>
          <p:cxnSp>
            <p:nvCxnSpPr>
              <p:cNvPr id="305" name="Straight Arrow Connector 304"/>
              <p:cNvCxnSpPr/>
              <p:nvPr/>
            </p:nvCxnSpPr>
            <p:spPr>
              <a:xfrm flipV="1">
                <a:off x="845530" y="349250"/>
                <a:ext cx="0" cy="180976"/>
              </a:xfrm>
              <a:prstGeom prst="straightConnector1">
                <a:avLst/>
              </a:prstGeom>
              <a:ln w="12700" cmpd="sng">
                <a:headEnd type="none"/>
                <a:tailEnd type="triangle" w="sm" len="sm"/>
              </a:ln>
            </p:spPr>
            <p:style>
              <a:lnRef idx="3">
                <a:schemeClr val="dk1"/>
              </a:lnRef>
              <a:fillRef idx="0">
                <a:schemeClr val="dk1"/>
              </a:fillRef>
              <a:effectRef idx="2">
                <a:schemeClr val="dk1"/>
              </a:effectRef>
              <a:fontRef idx="minor">
                <a:schemeClr val="tx1"/>
              </a:fontRef>
            </p:style>
          </p:cxnSp>
          <p:pic>
            <p:nvPicPr>
              <p:cNvPr id="306" name="Picture 305" descr="latex-image-1.pdf"/>
              <p:cNvPicPr>
                <a:picLocks noChangeAspect="1"/>
              </p:cNvPicPr>
              <p:nvPr/>
            </p:nvPicPr>
            <p:blipFill>
              <a:blip r:embed="rId115">
                <a:extLst>
                  <a:ext uri="{28A0092B-C50C-407E-A947-70E740481C1C}">
                    <a14:useLocalDpi xmlns:a14="http://schemas.microsoft.com/office/drawing/2010/main"/>
                  </a:ext>
                </a:extLst>
              </a:blip>
              <a:stretch>
                <a:fillRect/>
              </a:stretch>
            </p:blipFill>
            <p:spPr>
              <a:xfrm>
                <a:off x="867163" y="400050"/>
                <a:ext cx="77389" cy="99500"/>
              </a:xfrm>
              <a:prstGeom prst="rect">
                <a:avLst/>
              </a:prstGeom>
            </p:spPr>
          </p:pic>
        </p:grpSp>
        <p:grpSp>
          <p:nvGrpSpPr>
            <p:cNvPr id="307" name="Group 306"/>
            <p:cNvGrpSpPr/>
            <p:nvPr/>
          </p:nvGrpSpPr>
          <p:grpSpPr>
            <a:xfrm>
              <a:off x="15271676" y="26158766"/>
              <a:ext cx="805248" cy="666376"/>
              <a:chOff x="505500" y="1091973"/>
              <a:chExt cx="301990" cy="249909"/>
            </a:xfrm>
          </p:grpSpPr>
          <p:grpSp>
            <p:nvGrpSpPr>
              <p:cNvPr id="308" name="Group 307"/>
              <p:cNvGrpSpPr/>
              <p:nvPr/>
            </p:nvGrpSpPr>
            <p:grpSpPr>
              <a:xfrm>
                <a:off x="505500" y="1091973"/>
                <a:ext cx="301990" cy="249909"/>
                <a:chOff x="119127" y="1293482"/>
                <a:chExt cx="301990" cy="249909"/>
              </a:xfrm>
            </p:grpSpPr>
            <p:grpSp>
              <p:nvGrpSpPr>
                <p:cNvPr id="310" name="Group 309"/>
                <p:cNvGrpSpPr/>
                <p:nvPr/>
              </p:nvGrpSpPr>
              <p:grpSpPr>
                <a:xfrm>
                  <a:off x="209759" y="1355728"/>
                  <a:ext cx="143189" cy="140677"/>
                  <a:chOff x="231775" y="1184276"/>
                  <a:chExt cx="180975" cy="177799"/>
                </a:xfrm>
              </p:grpSpPr>
              <p:cxnSp>
                <p:nvCxnSpPr>
                  <p:cNvPr id="314" name="Straight Arrow Connector 313"/>
                  <p:cNvCxnSpPr/>
                  <p:nvPr/>
                </p:nvCxnSpPr>
                <p:spPr>
                  <a:xfrm flipV="1">
                    <a:off x="231775" y="1184276"/>
                    <a:ext cx="0" cy="177799"/>
                  </a:xfrm>
                  <a:prstGeom prst="straightConnector1">
                    <a:avLst/>
                  </a:prstGeom>
                  <a:ln w="9525" cmpd="sng">
                    <a:headEnd type="none"/>
                    <a:tailEnd type="triangle" w="sm" len="sm"/>
                  </a:ln>
                </p:spPr>
                <p:style>
                  <a:lnRef idx="3">
                    <a:schemeClr val="dk1"/>
                  </a:lnRef>
                  <a:fillRef idx="0">
                    <a:schemeClr val="dk1"/>
                  </a:fillRef>
                  <a:effectRef idx="2">
                    <a:schemeClr val="dk1"/>
                  </a:effectRef>
                  <a:fontRef idx="minor">
                    <a:schemeClr val="tx1"/>
                  </a:fontRef>
                </p:style>
              </p:cxnSp>
              <p:cxnSp>
                <p:nvCxnSpPr>
                  <p:cNvPr id="315" name="Straight Arrow Connector 314"/>
                  <p:cNvCxnSpPr/>
                  <p:nvPr/>
                </p:nvCxnSpPr>
                <p:spPr>
                  <a:xfrm rot="5400000" flipV="1">
                    <a:off x="323851" y="1270002"/>
                    <a:ext cx="0" cy="177799"/>
                  </a:xfrm>
                  <a:prstGeom prst="straightConnector1">
                    <a:avLst/>
                  </a:prstGeom>
                  <a:ln w="9525" cmpd="sng">
                    <a:headEnd type="none"/>
                    <a:tailEnd type="triangle" w="sm" len="sm"/>
                  </a:ln>
                </p:spPr>
                <p:style>
                  <a:lnRef idx="3">
                    <a:schemeClr val="dk1"/>
                  </a:lnRef>
                  <a:fillRef idx="0">
                    <a:schemeClr val="dk1"/>
                  </a:fillRef>
                  <a:effectRef idx="2">
                    <a:schemeClr val="dk1"/>
                  </a:effectRef>
                  <a:fontRef idx="minor">
                    <a:schemeClr val="tx1"/>
                  </a:fontRef>
                </p:style>
              </p:cxnSp>
            </p:grpSp>
            <p:pic>
              <p:nvPicPr>
                <p:cNvPr id="311" name="Picture 310"/>
                <p:cNvPicPr>
                  <a:picLocks noChangeAspect="1"/>
                </p:cNvPicPr>
                <p:nvPr/>
              </p:nvPicPr>
              <p:blipFill>
                <a:blip r:embed="rId9"/>
                <a:stretch>
                  <a:fillRect/>
                </a:stretch>
              </p:blipFill>
              <p:spPr>
                <a:xfrm>
                  <a:off x="186024" y="1293482"/>
                  <a:ext cx="46986" cy="46986"/>
                </a:xfrm>
                <a:prstGeom prst="rect">
                  <a:avLst/>
                </a:prstGeom>
              </p:spPr>
            </p:pic>
            <p:pic>
              <p:nvPicPr>
                <p:cNvPr id="312" name="Picture 311"/>
                <p:cNvPicPr>
                  <a:picLocks noChangeAspect="1"/>
                </p:cNvPicPr>
                <p:nvPr/>
              </p:nvPicPr>
              <p:blipFill>
                <a:blip r:embed="rId10"/>
                <a:stretch>
                  <a:fillRect/>
                </a:stretch>
              </p:blipFill>
              <p:spPr>
                <a:xfrm>
                  <a:off x="371367" y="1467405"/>
                  <a:ext cx="49750" cy="66334"/>
                </a:xfrm>
                <a:prstGeom prst="rect">
                  <a:avLst/>
                </a:prstGeom>
              </p:spPr>
            </p:pic>
            <p:pic>
              <p:nvPicPr>
                <p:cNvPr id="313" name="Picture 312"/>
                <p:cNvPicPr>
                  <a:picLocks noChangeAspect="1"/>
                </p:cNvPicPr>
                <p:nvPr/>
              </p:nvPicPr>
              <p:blipFill>
                <a:blip r:embed="rId11"/>
                <a:stretch>
                  <a:fillRect/>
                </a:stretch>
              </p:blipFill>
              <p:spPr>
                <a:xfrm>
                  <a:off x="119127" y="1496405"/>
                  <a:ext cx="52514" cy="46986"/>
                </a:xfrm>
                <a:prstGeom prst="rect">
                  <a:avLst/>
                </a:prstGeom>
              </p:spPr>
            </p:pic>
          </p:grpSp>
          <p:sp>
            <p:nvSpPr>
              <p:cNvPr id="309" name="Oval 308"/>
              <p:cNvSpPr/>
              <p:nvPr/>
            </p:nvSpPr>
            <p:spPr>
              <a:xfrm flipV="1">
                <a:off x="571910" y="1268714"/>
                <a:ext cx="45719" cy="457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16" name="Oval 315"/>
            <p:cNvSpPr>
              <a:spLocks noChangeAspect="1"/>
            </p:cNvSpPr>
            <p:nvPr/>
          </p:nvSpPr>
          <p:spPr>
            <a:xfrm>
              <a:off x="17352095" y="25425580"/>
              <a:ext cx="150314" cy="15031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7" name="Oval 316"/>
            <p:cNvSpPr>
              <a:spLocks noChangeAspect="1"/>
            </p:cNvSpPr>
            <p:nvPr/>
          </p:nvSpPr>
          <p:spPr>
            <a:xfrm>
              <a:off x="17049616" y="25424541"/>
              <a:ext cx="150314" cy="15031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8" name="Oval 317"/>
            <p:cNvSpPr>
              <a:spLocks noChangeAspect="1"/>
            </p:cNvSpPr>
            <p:nvPr/>
          </p:nvSpPr>
          <p:spPr>
            <a:xfrm>
              <a:off x="16747137" y="25423501"/>
              <a:ext cx="150314" cy="15031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9" name="Oval 318"/>
            <p:cNvSpPr>
              <a:spLocks noChangeAspect="1"/>
            </p:cNvSpPr>
            <p:nvPr/>
          </p:nvSpPr>
          <p:spPr>
            <a:xfrm>
              <a:off x="16444657" y="25422460"/>
              <a:ext cx="150314" cy="15031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0" name="Oval 319"/>
            <p:cNvSpPr>
              <a:spLocks noChangeAspect="1"/>
            </p:cNvSpPr>
            <p:nvPr/>
          </p:nvSpPr>
          <p:spPr>
            <a:xfrm>
              <a:off x="16142178" y="25421420"/>
              <a:ext cx="150314" cy="15031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1" name="Oval 320"/>
            <p:cNvSpPr>
              <a:spLocks noChangeAspect="1"/>
            </p:cNvSpPr>
            <p:nvPr/>
          </p:nvSpPr>
          <p:spPr>
            <a:xfrm>
              <a:off x="15839699" y="25420381"/>
              <a:ext cx="150314" cy="15031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2" name="Oval 321"/>
            <p:cNvSpPr>
              <a:spLocks noChangeAspect="1"/>
            </p:cNvSpPr>
            <p:nvPr/>
          </p:nvSpPr>
          <p:spPr>
            <a:xfrm>
              <a:off x="15537219" y="25419341"/>
              <a:ext cx="150314" cy="15031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323" name="TextBox 322"/>
                <p:cNvSpPr txBox="1"/>
                <p:nvPr/>
              </p:nvSpPr>
              <p:spPr>
                <a:xfrm rot="649553">
                  <a:off x="14513002" y="24776454"/>
                  <a:ext cx="718667" cy="38766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1" i="1" u="none" strike="noStrike" kern="0" cap="none" spc="0" normalizeH="0" baseline="0" noProof="0" smtClean="0">
                                <a:ln>
                                  <a:noFill/>
                                </a:ln>
                                <a:solidFill>
                                  <a:schemeClr val="tx1"/>
                                </a:solidFill>
                                <a:effectLst/>
                                <a:uLnTx/>
                                <a:uFillTx/>
                                <a:latin typeface="Cambria Math" panose="02040503050406030204" pitchFamily="18" charset="0"/>
                              </a:rPr>
                            </m:ctrlPr>
                          </m:sSubPr>
                          <m:e>
                            <m:r>
                              <a:rPr kumimoji="0" lang="en-US" sz="1600" b="1" i="1" u="none" strike="noStrike" kern="0" cap="none" spc="0" normalizeH="0" baseline="0" noProof="0" smtClean="0">
                                <a:ln>
                                  <a:noFill/>
                                </a:ln>
                                <a:solidFill>
                                  <a:schemeClr val="tx1"/>
                                </a:solidFill>
                                <a:effectLst/>
                                <a:uLnTx/>
                                <a:uFillTx/>
                                <a:latin typeface="Cambria Math" panose="02040503050406030204" pitchFamily="18" charset="0"/>
                              </a:rPr>
                              <m:t>𝝎</m:t>
                            </m:r>
                          </m:e>
                          <m:sub>
                            <m:r>
                              <a:rPr kumimoji="0" lang="en-US" sz="1600" b="1" i="1" u="none" strike="noStrike" kern="0" cap="none" spc="0" normalizeH="0" baseline="0" noProof="0">
                                <a:ln>
                                  <a:noFill/>
                                </a:ln>
                                <a:solidFill>
                                  <a:schemeClr val="tx1"/>
                                </a:solidFill>
                                <a:effectLst/>
                                <a:uLnTx/>
                                <a:uFillTx/>
                                <a:latin typeface="Cambria Math" panose="02040503050406030204" pitchFamily="18" charset="0"/>
                              </a:rPr>
                              <m:t>𝒐𝒅𝒇</m:t>
                            </m:r>
                          </m:sub>
                        </m:sSub>
                      </m:oMath>
                    </m:oMathPara>
                  </a14:m>
                  <a:endParaRPr kumimoji="0" lang="en-US" sz="1600" b="1" i="0" u="none" strike="noStrike" kern="0" cap="none" spc="0" normalizeH="0" baseline="0" noProof="0" dirty="0">
                    <a:ln>
                      <a:noFill/>
                    </a:ln>
                    <a:solidFill>
                      <a:schemeClr val="tx1"/>
                    </a:solidFill>
                    <a:effectLst/>
                    <a:uLnTx/>
                    <a:uFillTx/>
                  </a:endParaRPr>
                </a:p>
              </p:txBody>
            </p:sp>
          </mc:Choice>
          <mc:Fallback xmlns="">
            <p:sp>
              <p:nvSpPr>
                <p:cNvPr id="323" name="TextBox 322"/>
                <p:cNvSpPr txBox="1">
                  <a:spLocks noRot="1" noChangeAspect="1" noMove="1" noResize="1" noEditPoints="1" noAdjustHandles="1" noChangeArrowheads="1" noChangeShapeType="1" noTextEdit="1"/>
                </p:cNvSpPr>
                <p:nvPr/>
              </p:nvSpPr>
              <p:spPr>
                <a:xfrm rot="649553">
                  <a:off x="14513002" y="24776454"/>
                  <a:ext cx="718667" cy="387668"/>
                </a:xfrm>
                <a:prstGeom prst="rect">
                  <a:avLst/>
                </a:prstGeom>
                <a:blipFill>
                  <a:blip r:embed="rId1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5" name="TextBox 324"/>
                <p:cNvSpPr txBox="1"/>
                <p:nvPr/>
              </p:nvSpPr>
              <p:spPr>
                <a:xfrm rot="20983563">
                  <a:off x="14275284" y="25784942"/>
                  <a:ext cx="1120278" cy="38766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1" i="1" u="none" strike="noStrike" kern="0" cap="none" spc="0" normalizeH="0" baseline="0" noProof="0" smtClean="0">
                                <a:ln>
                                  <a:noFill/>
                                </a:ln>
                                <a:solidFill>
                                  <a:schemeClr val="tx1"/>
                                </a:solidFill>
                                <a:effectLst/>
                                <a:uLnTx/>
                                <a:uFillTx/>
                                <a:latin typeface="Cambria Math" panose="02040503050406030204" pitchFamily="18" charset="0"/>
                              </a:rPr>
                            </m:ctrlPr>
                          </m:sSubPr>
                          <m:e>
                            <m:r>
                              <a:rPr kumimoji="0" lang="en-US" sz="1600" b="1" i="1" u="none" strike="noStrike" kern="0" cap="none" spc="0" normalizeH="0" baseline="0" noProof="0" smtClean="0">
                                <a:ln>
                                  <a:noFill/>
                                </a:ln>
                                <a:solidFill>
                                  <a:schemeClr val="tx1"/>
                                </a:solidFill>
                                <a:effectLst/>
                                <a:uLnTx/>
                                <a:uFillTx/>
                                <a:latin typeface="Cambria Math" panose="02040503050406030204" pitchFamily="18" charset="0"/>
                              </a:rPr>
                              <m:t>𝝎</m:t>
                            </m:r>
                          </m:e>
                          <m:sub>
                            <m:r>
                              <a:rPr kumimoji="0" lang="en-US" sz="1600" b="1" i="1" u="none" strike="noStrike" kern="0" cap="none" spc="0" normalizeH="0" baseline="0" noProof="0" smtClean="0">
                                <a:ln>
                                  <a:noFill/>
                                </a:ln>
                                <a:solidFill>
                                  <a:schemeClr val="tx1"/>
                                </a:solidFill>
                                <a:effectLst/>
                                <a:uLnTx/>
                                <a:uFillTx/>
                                <a:latin typeface="Cambria Math" panose="02040503050406030204" pitchFamily="18" charset="0"/>
                              </a:rPr>
                              <m:t>𝒐𝒅𝒇</m:t>
                            </m:r>
                          </m:sub>
                        </m:sSub>
                        <m:r>
                          <a:rPr kumimoji="0" lang="en-US" sz="1600" b="1" i="1" u="none" strike="noStrike" kern="0" cap="none" spc="0" normalizeH="0" baseline="0" noProof="0">
                            <a:ln>
                              <a:noFill/>
                            </a:ln>
                            <a:solidFill>
                              <a:schemeClr val="tx1"/>
                            </a:solidFill>
                            <a:effectLst/>
                            <a:uLnTx/>
                            <a:uFillTx/>
                            <a:latin typeface="Cambria Math" panose="02040503050406030204" pitchFamily="18" charset="0"/>
                          </a:rPr>
                          <m:t>+</m:t>
                        </m:r>
                        <m:r>
                          <a:rPr kumimoji="0" lang="en-US" sz="1600" b="1" i="1" u="none" strike="noStrike" kern="0" cap="none" spc="0" normalizeH="0" baseline="0" noProof="0">
                            <a:ln>
                              <a:noFill/>
                            </a:ln>
                            <a:solidFill>
                              <a:schemeClr val="tx1"/>
                            </a:solidFill>
                            <a:effectLst/>
                            <a:uLnTx/>
                            <a:uFillTx/>
                            <a:latin typeface="Cambria Math" panose="02040503050406030204" pitchFamily="18" charset="0"/>
                          </a:rPr>
                          <m:t>𝝁</m:t>
                        </m:r>
                      </m:oMath>
                    </m:oMathPara>
                  </a14:m>
                  <a:endParaRPr kumimoji="0" lang="en-US" sz="1600" b="1" i="0" u="none" strike="noStrike" kern="0" cap="none" spc="0" normalizeH="0" baseline="0" noProof="0" dirty="0">
                    <a:ln>
                      <a:noFill/>
                    </a:ln>
                    <a:solidFill>
                      <a:schemeClr val="tx1"/>
                    </a:solidFill>
                    <a:effectLst/>
                    <a:uLnTx/>
                    <a:uFillTx/>
                  </a:endParaRPr>
                </a:p>
              </p:txBody>
            </p:sp>
          </mc:Choice>
          <mc:Fallback xmlns="">
            <p:sp>
              <p:nvSpPr>
                <p:cNvPr id="325" name="TextBox 324"/>
                <p:cNvSpPr txBox="1">
                  <a:spLocks noRot="1" noChangeAspect="1" noMove="1" noResize="1" noEditPoints="1" noAdjustHandles="1" noChangeArrowheads="1" noChangeShapeType="1" noTextEdit="1"/>
                </p:cNvSpPr>
                <p:nvPr/>
              </p:nvSpPr>
              <p:spPr>
                <a:xfrm rot="20983563">
                  <a:off x="14275284" y="25784942"/>
                  <a:ext cx="1120278" cy="387668"/>
                </a:xfrm>
                <a:prstGeom prst="rect">
                  <a:avLst/>
                </a:prstGeom>
                <a:blipFill>
                  <a:blip r:embed="rId117"/>
                  <a:stretch>
                    <a:fillRect/>
                  </a:stretch>
                </a:blipFill>
              </p:spPr>
              <p:txBody>
                <a:bodyPr/>
                <a:lstStyle/>
                <a:p>
                  <a:r>
                    <a:rPr lang="en-US">
                      <a:noFill/>
                    </a:rPr>
                    <a:t> </a:t>
                  </a:r>
                </a:p>
              </p:txBody>
            </p:sp>
          </mc:Fallback>
        </mc:AlternateContent>
      </p:grpSp>
      <p:grpSp>
        <p:nvGrpSpPr>
          <p:cNvPr id="56" name="Group 55"/>
          <p:cNvGrpSpPr/>
          <p:nvPr/>
        </p:nvGrpSpPr>
        <p:grpSpPr>
          <a:xfrm>
            <a:off x="26922447" y="25393527"/>
            <a:ext cx="9762235" cy="4347180"/>
            <a:chOff x="27075772" y="25508661"/>
            <a:chExt cx="9762234" cy="4347179"/>
          </a:xfrm>
        </p:grpSpPr>
        <p:pic>
          <p:nvPicPr>
            <p:cNvPr id="59" name="Picture 58"/>
            <p:cNvPicPr>
              <a:picLocks noChangeAspect="1"/>
            </p:cNvPicPr>
            <p:nvPr/>
          </p:nvPicPr>
          <p:blipFill>
            <a:blip r:embed="rId118"/>
            <a:stretch>
              <a:fillRect/>
            </a:stretch>
          </p:blipFill>
          <p:spPr>
            <a:xfrm>
              <a:off x="27075772" y="25508661"/>
              <a:ext cx="9762234" cy="4347179"/>
            </a:xfrm>
            <a:prstGeom prst="rect">
              <a:avLst/>
            </a:prstGeom>
          </p:spPr>
        </p:pic>
        <p:sp>
          <p:nvSpPr>
            <p:cNvPr id="489" name="Rectangle 488"/>
            <p:cNvSpPr/>
            <p:nvPr/>
          </p:nvSpPr>
          <p:spPr>
            <a:xfrm>
              <a:off x="32738078" y="25907758"/>
              <a:ext cx="334603" cy="46152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grpSp>
      <p:sp>
        <p:nvSpPr>
          <p:cNvPr id="348" name="TextBox 347"/>
          <p:cNvSpPr txBox="1"/>
          <p:nvPr/>
        </p:nvSpPr>
        <p:spPr>
          <a:xfrm>
            <a:off x="451296" y="2823306"/>
            <a:ext cx="3023264" cy="830998"/>
          </a:xfrm>
          <a:prstGeom prst="rect">
            <a:avLst/>
          </a:prstGeom>
          <a:noFill/>
        </p:spPr>
        <p:txBody>
          <a:bodyPr wrap="none" rtlCol="0">
            <a:spAutoFit/>
          </a:bodyPr>
          <a:lstStyle/>
          <a:p>
            <a:r>
              <a:rPr lang="en-US" sz="4800" b="1" dirty="0"/>
              <a:t>Motivation</a:t>
            </a:r>
          </a:p>
        </p:txBody>
      </p:sp>
      <p:sp>
        <p:nvSpPr>
          <p:cNvPr id="425" name="TextBox 424"/>
          <p:cNvSpPr txBox="1"/>
          <p:nvPr/>
        </p:nvSpPr>
        <p:spPr>
          <a:xfrm>
            <a:off x="31943183" y="29283183"/>
            <a:ext cx="184731" cy="1015663"/>
          </a:xfrm>
          <a:prstGeom prst="rect">
            <a:avLst/>
          </a:prstGeom>
          <a:noFill/>
        </p:spPr>
        <p:txBody>
          <a:bodyPr wrap="none" rtlCol="0">
            <a:spAutoFit/>
          </a:bodyPr>
          <a:lstStyle/>
          <a:p>
            <a:endParaRPr lang="en-US" sz="6000" b="1" dirty="0"/>
          </a:p>
        </p:txBody>
      </p:sp>
      <p:sp>
        <p:nvSpPr>
          <p:cNvPr id="427" name="TextBox 426"/>
          <p:cNvSpPr txBox="1"/>
          <p:nvPr/>
        </p:nvSpPr>
        <p:spPr>
          <a:xfrm>
            <a:off x="38777311" y="30079640"/>
            <a:ext cx="184731" cy="646459"/>
          </a:xfrm>
          <a:prstGeom prst="rect">
            <a:avLst/>
          </a:prstGeom>
          <a:noFill/>
        </p:spPr>
        <p:txBody>
          <a:bodyPr wrap="none" rtlCol="0">
            <a:spAutoFit/>
          </a:bodyPr>
          <a:lstStyle/>
          <a:p>
            <a:endParaRPr lang="en-US" sz="3601" dirty="0"/>
          </a:p>
        </p:txBody>
      </p:sp>
      <p:pic>
        <p:nvPicPr>
          <p:cNvPr id="415" name="Picture 414"/>
          <p:cNvPicPr>
            <a:picLocks noChangeAspect="1"/>
          </p:cNvPicPr>
          <p:nvPr/>
        </p:nvPicPr>
        <p:blipFill>
          <a:blip r:embed="rId119"/>
          <a:stretch>
            <a:fillRect/>
          </a:stretch>
        </p:blipFill>
        <p:spPr>
          <a:xfrm>
            <a:off x="690152" y="15861024"/>
            <a:ext cx="4569589" cy="5281853"/>
          </a:xfrm>
          <a:prstGeom prst="rect">
            <a:avLst/>
          </a:prstGeom>
        </p:spPr>
      </p:pic>
      <mc:AlternateContent xmlns:mc="http://schemas.openxmlformats.org/markup-compatibility/2006" xmlns:a14="http://schemas.microsoft.com/office/drawing/2010/main">
        <mc:Choice Requires="a14">
          <p:sp>
            <p:nvSpPr>
              <p:cNvPr id="416" name="TextBox 415"/>
              <p:cNvSpPr txBox="1"/>
              <p:nvPr/>
            </p:nvSpPr>
            <p:spPr>
              <a:xfrm>
                <a:off x="5922597" y="15000668"/>
                <a:ext cx="6376055" cy="2739211"/>
              </a:xfrm>
              <a:prstGeom prst="rect">
                <a:avLst/>
              </a:prstGeom>
              <a:noFill/>
            </p:spPr>
            <p:txBody>
              <a:bodyPr wrap="square" rtlCol="0">
                <a:spAutoFit/>
              </a:bodyPr>
              <a:lstStyle/>
              <a:p>
                <a:pPr algn="just">
                  <a:spcAft>
                    <a:spcPts val="600"/>
                  </a:spcAft>
                </a:pPr>
                <a:r>
                  <a:rPr lang="en-US" sz="1800" dirty="0">
                    <a:solidFill>
                      <a:schemeClr val="accent2"/>
                    </a:solidFill>
                  </a:rPr>
                  <a:t>High field qubit </a:t>
                </a:r>
                <a:r>
                  <a:rPr lang="en-US" sz="1800" dirty="0">
                    <a:solidFill>
                      <a:prstClr val="black"/>
                    </a:solidFill>
                  </a:rPr>
                  <a:t>–  </a:t>
                </a:r>
                <a:r>
                  <a:rPr lang="en-US" sz="1800" dirty="0"/>
                  <a:t>Our qubit is the </a:t>
                </a:r>
                <a:r>
                  <a:rPr lang="en-US" sz="1800" baseline="30000" dirty="0"/>
                  <a:t>9</a:t>
                </a:r>
                <a:r>
                  <a:rPr lang="en-US" sz="1800" dirty="0"/>
                  <a:t>Be</a:t>
                </a:r>
                <a:r>
                  <a:rPr lang="en-US" sz="1800" baseline="30000" dirty="0"/>
                  <a:t>+</a:t>
                </a:r>
                <a:r>
                  <a:rPr lang="en-US" sz="1800" dirty="0"/>
                  <a:t> valence</a:t>
                </a:r>
                <a:r>
                  <a:rPr lang="en-US" sz="1800" dirty="0">
                    <a:solidFill>
                      <a:schemeClr val="accent2">
                        <a:lumMod val="75000"/>
                      </a:schemeClr>
                    </a:solidFill>
                  </a:rPr>
                  <a:t> </a:t>
                </a:r>
                <a:r>
                  <a:rPr lang="en-US" sz="1800" dirty="0"/>
                  <a:t>electron spin. In a </a:t>
                </a:r>
                <a:r>
                  <a:rPr lang="en-US" sz="1800" dirty="0">
                    <a:solidFill>
                      <a:prstClr val="black"/>
                    </a:solidFill>
                  </a:rPr>
                  <a:t>4.46 T magnetic field</a:t>
                </a:r>
                <a:r>
                  <a:rPr lang="en-US" sz="1800" dirty="0"/>
                  <a:t> the qubit splitting is </a:t>
                </a:r>
                <a14:m>
                  <m:oMath xmlns:m="http://schemas.openxmlformats.org/officeDocument/2006/math">
                    <m:r>
                      <a:rPr lang="en-US" sz="1800" i="1">
                        <a:solidFill>
                          <a:prstClr val="black"/>
                        </a:solidFill>
                        <a:latin typeface="Cambria Math" panose="02040503050406030204" pitchFamily="18" charset="0"/>
                        <a:ea typeface="Cambria Math" panose="02040503050406030204" pitchFamily="18" charset="0"/>
                      </a:rPr>
                      <m:t>124</m:t>
                    </m:r>
                  </m:oMath>
                </a14:m>
                <a:r>
                  <a:rPr lang="en-US" sz="1800" dirty="0">
                    <a:solidFill>
                      <a:prstClr val="black"/>
                    </a:solidFill>
                  </a:rPr>
                  <a:t> GHz. Global single qubit rotations are obtained from a 124 GHz microwave source at a Rabi rate of </a:t>
                </a:r>
                <a14:m>
                  <m:oMath xmlns:m="http://schemas.openxmlformats.org/officeDocument/2006/math">
                    <m:r>
                      <a:rPr lang="en-US" sz="1800" i="1">
                        <a:solidFill>
                          <a:prstClr val="black"/>
                        </a:solidFill>
                        <a:latin typeface="Cambria Math" panose="02040503050406030204" pitchFamily="18" charset="0"/>
                      </a:rPr>
                      <m:t>2</m:t>
                    </m:r>
                    <m:r>
                      <a:rPr lang="en-US" sz="1800" i="1">
                        <a:solidFill>
                          <a:prstClr val="black"/>
                        </a:solidFill>
                        <a:latin typeface="Cambria Math" panose="02040503050406030204" pitchFamily="18" charset="0"/>
                      </a:rPr>
                      <m:t>𝜋</m:t>
                    </m:r>
                    <m:r>
                      <a:rPr lang="en-US" sz="1800" i="1">
                        <a:solidFill>
                          <a:prstClr val="black"/>
                        </a:solidFill>
                        <a:latin typeface="Cambria Math" panose="02040503050406030204" pitchFamily="18" charset="0"/>
                        <a:ea typeface="Cambria Math" panose="02040503050406030204" pitchFamily="18" charset="0"/>
                      </a:rPr>
                      <m:t>×10</m:t>
                    </m:r>
                  </m:oMath>
                </a14:m>
                <a:r>
                  <a:rPr lang="en-US" sz="1800" dirty="0">
                    <a:solidFill>
                      <a:prstClr val="black"/>
                    </a:solidFill>
                  </a:rPr>
                  <a:t> kHz.</a:t>
                </a:r>
              </a:p>
              <a:p>
                <a:pPr algn="just">
                  <a:spcAft>
                    <a:spcPts val="600"/>
                  </a:spcAft>
                </a:pPr>
                <a:r>
                  <a:rPr lang="en-US" sz="1800" dirty="0">
                    <a:solidFill>
                      <a:prstClr val="black"/>
                    </a:solidFill>
                  </a:rPr>
                  <a:t>Near-resonant </a:t>
                </a:r>
                <a:r>
                  <a:rPr lang="en-US" sz="1800" dirty="0">
                    <a:solidFill>
                      <a:schemeClr val="accent1"/>
                    </a:solidFill>
                  </a:rPr>
                  <a:t>cooling</a:t>
                </a:r>
                <a:r>
                  <a:rPr lang="en-US" sz="1800" dirty="0">
                    <a:solidFill>
                      <a:prstClr val="black"/>
                    </a:solidFill>
                  </a:rPr>
                  <a:t> </a:t>
                </a:r>
                <a:r>
                  <a:rPr lang="en-US" sz="1800" dirty="0"/>
                  <a:t>laser beams at 313 nm prepare an ion crystal at the Doppler limit (</a:t>
                </a:r>
                <a14:m>
                  <m:oMath xmlns:m="http://schemas.openxmlformats.org/officeDocument/2006/math">
                    <m:r>
                      <a:rPr lang="en-US" sz="1800" i="1">
                        <a:latin typeface="Cambria Math" panose="02040503050406030204" pitchFamily="18" charset="0"/>
                        <a:ea typeface="Cambria Math" panose="02040503050406030204" pitchFamily="18" charset="0"/>
                      </a:rPr>
                      <m:t>~ 0.5</m:t>
                    </m:r>
                  </m:oMath>
                </a14:m>
                <a:r>
                  <a:rPr lang="en-US" sz="1800" dirty="0">
                    <a:solidFill>
                      <a:prstClr val="black"/>
                    </a:solidFill>
                  </a:rPr>
                  <a:t> mK) and permit qubit state discrimination by resonance fluorescence. </a:t>
                </a:r>
              </a:p>
              <a:p>
                <a:pPr algn="just">
                  <a:spcAft>
                    <a:spcPts val="600"/>
                  </a:spcAft>
                </a:pPr>
                <a:r>
                  <a:rPr lang="en-US" sz="1800" dirty="0">
                    <a:solidFill>
                      <a:prstClr val="black"/>
                    </a:solidFill>
                  </a:rPr>
                  <a:t>Far-detuned laser beams generate a </a:t>
                </a:r>
                <a:r>
                  <a:rPr lang="en-US" sz="1800" dirty="0">
                    <a:solidFill>
                      <a:schemeClr val="accent6"/>
                    </a:solidFill>
                  </a:rPr>
                  <a:t>spin-dependent optical dipole force (ODF) </a:t>
                </a:r>
                <a:r>
                  <a:rPr lang="en-US" sz="1800" dirty="0">
                    <a:solidFill>
                      <a:prstClr val="black"/>
                    </a:solidFill>
                  </a:rPr>
                  <a:t>that gives rise to a deterministic spin-spin interaction.  </a:t>
                </a:r>
              </a:p>
            </p:txBody>
          </p:sp>
        </mc:Choice>
        <mc:Fallback xmlns="">
          <p:sp>
            <p:nvSpPr>
              <p:cNvPr id="416" name="TextBox 415"/>
              <p:cNvSpPr txBox="1">
                <a:spLocks noRot="1" noChangeAspect="1" noMove="1" noResize="1" noEditPoints="1" noAdjustHandles="1" noChangeArrowheads="1" noChangeShapeType="1" noTextEdit="1"/>
              </p:cNvSpPr>
              <p:nvPr/>
            </p:nvSpPr>
            <p:spPr>
              <a:xfrm>
                <a:off x="5922597" y="15000668"/>
                <a:ext cx="6376055" cy="2739211"/>
              </a:xfrm>
              <a:prstGeom prst="rect">
                <a:avLst/>
              </a:prstGeom>
              <a:blipFill>
                <a:blip r:embed="rId121"/>
                <a:stretch>
                  <a:fillRect l="-861" t="-1336" r="-861" b="-2673"/>
                </a:stretch>
              </a:blipFill>
            </p:spPr>
            <p:txBody>
              <a:bodyPr/>
              <a:lstStyle/>
              <a:p>
                <a:r>
                  <a:rPr lang="en-US">
                    <a:noFill/>
                  </a:rPr>
                  <a:t> </a:t>
                </a:r>
              </a:p>
            </p:txBody>
          </p:sp>
        </mc:Fallback>
      </mc:AlternateContent>
      <p:sp>
        <p:nvSpPr>
          <p:cNvPr id="419" name="TextBox 418"/>
          <p:cNvSpPr txBox="1"/>
          <p:nvPr/>
        </p:nvSpPr>
        <p:spPr>
          <a:xfrm>
            <a:off x="800185" y="14875299"/>
            <a:ext cx="4616585" cy="830997"/>
          </a:xfrm>
          <a:prstGeom prst="rect">
            <a:avLst/>
          </a:prstGeom>
          <a:noFill/>
        </p:spPr>
        <p:txBody>
          <a:bodyPr wrap="none" rtlCol="0">
            <a:spAutoFit/>
          </a:bodyPr>
          <a:lstStyle/>
          <a:p>
            <a:r>
              <a:rPr lang="en-US" sz="4800" b="1" baseline="30000" dirty="0"/>
              <a:t>9</a:t>
            </a:r>
            <a:r>
              <a:rPr lang="en-US" sz="4800" b="1" dirty="0"/>
              <a:t>Be</a:t>
            </a:r>
            <a:r>
              <a:rPr lang="en-US" sz="4800" b="1" baseline="30000" dirty="0"/>
              <a:t>+ </a:t>
            </a:r>
            <a:r>
              <a:rPr lang="en-US" sz="4800" b="1" dirty="0"/>
              <a:t>qubit system</a:t>
            </a:r>
            <a:endParaRPr lang="en-US" sz="4800" b="1" baseline="30000" dirty="0"/>
          </a:p>
        </p:txBody>
      </p:sp>
      <p:sp>
        <p:nvSpPr>
          <p:cNvPr id="125" name="TextBox 124"/>
          <p:cNvSpPr txBox="1"/>
          <p:nvPr/>
        </p:nvSpPr>
        <p:spPr>
          <a:xfrm>
            <a:off x="8133065" y="17734111"/>
            <a:ext cx="2147756" cy="369332"/>
          </a:xfrm>
          <a:prstGeom prst="rect">
            <a:avLst/>
          </a:prstGeom>
          <a:noFill/>
        </p:spPr>
        <p:txBody>
          <a:bodyPr wrap="square" rtlCol="0">
            <a:spAutoFit/>
          </a:bodyPr>
          <a:lstStyle/>
          <a:p>
            <a:pPr algn="ctr"/>
            <a:r>
              <a:rPr lang="en-US" sz="1800" dirty="0"/>
              <a:t>T2 Coherence time</a:t>
            </a:r>
          </a:p>
        </p:txBody>
      </p:sp>
      <p:sp>
        <p:nvSpPr>
          <p:cNvPr id="413" name="TextBox 412"/>
          <p:cNvSpPr txBox="1"/>
          <p:nvPr/>
        </p:nvSpPr>
        <p:spPr>
          <a:xfrm>
            <a:off x="605958" y="7798148"/>
            <a:ext cx="5463803" cy="830997"/>
          </a:xfrm>
          <a:prstGeom prst="rect">
            <a:avLst/>
          </a:prstGeom>
          <a:noFill/>
        </p:spPr>
        <p:txBody>
          <a:bodyPr wrap="none" rtlCol="0">
            <a:spAutoFit/>
          </a:bodyPr>
          <a:lstStyle/>
          <a:p>
            <a:r>
              <a:rPr lang="en-US" sz="4800" b="1" dirty="0"/>
              <a:t>Experimental Details</a:t>
            </a:r>
          </a:p>
        </p:txBody>
      </p:sp>
      <p:sp>
        <p:nvSpPr>
          <p:cNvPr id="469" name="TextBox 468"/>
          <p:cNvSpPr txBox="1"/>
          <p:nvPr/>
        </p:nvSpPr>
        <p:spPr>
          <a:xfrm>
            <a:off x="7916235" y="7928997"/>
            <a:ext cx="2534255" cy="400110"/>
          </a:xfrm>
          <a:prstGeom prst="rect">
            <a:avLst/>
          </a:prstGeom>
          <a:noFill/>
        </p:spPr>
        <p:txBody>
          <a:bodyPr wrap="square" rtlCol="0">
            <a:spAutoFit/>
          </a:bodyPr>
          <a:lstStyle/>
          <a:p>
            <a:r>
              <a:rPr lang="en-US" sz="2000" dirty="0"/>
              <a:t>Lab frame CCD images</a:t>
            </a:r>
          </a:p>
        </p:txBody>
      </p:sp>
      <mc:AlternateContent xmlns:mc="http://schemas.openxmlformats.org/markup-compatibility/2006">
        <mc:Choice xmlns:a14="http://schemas.microsoft.com/office/drawing/2010/main" Requires="a14">
          <p:sp>
            <p:nvSpPr>
              <p:cNvPr id="16" name="TextBox 15"/>
              <p:cNvSpPr txBox="1"/>
              <p:nvPr/>
            </p:nvSpPr>
            <p:spPr>
              <a:xfrm>
                <a:off x="6756555" y="12927193"/>
                <a:ext cx="5228867" cy="1938993"/>
              </a:xfrm>
              <a:prstGeom prst="rect">
                <a:avLst/>
              </a:prstGeom>
              <a:noFill/>
              <a:ln>
                <a:solidFill>
                  <a:schemeClr val="tx1"/>
                </a:solidFill>
              </a:ln>
            </p:spPr>
            <p:txBody>
              <a:bodyPr wrap="none" rtlCol="0">
                <a:spAutoFit/>
              </a:bodyPr>
              <a:lstStyle/>
              <a:p>
                <a:r>
                  <a:rPr lang="en-US" sz="2000" dirty="0"/>
                  <a:t>Key parameters:</a:t>
                </a:r>
              </a:p>
              <a:p>
                <a:r>
                  <a:rPr lang="en-US" sz="2000" dirty="0"/>
                  <a:t>Magnetic field </a:t>
                </a:r>
                <a14:m>
                  <m:oMath xmlns:m="http://schemas.openxmlformats.org/officeDocument/2006/math">
                    <m:r>
                      <a:rPr lang="en-US" sz="2000" i="1">
                        <a:latin typeface="Cambria Math" panose="02040503050406030204" pitchFamily="18" charset="0"/>
                      </a:rPr>
                      <m:t>𝐵</m:t>
                    </m:r>
                    <m:r>
                      <a:rPr lang="en-US" sz="2000" i="1">
                        <a:latin typeface="Cambria Math" panose="02040503050406030204" pitchFamily="18" charset="0"/>
                      </a:rPr>
                      <m:t>=4.46</m:t>
                    </m:r>
                  </m:oMath>
                </a14:m>
                <a:r>
                  <a:rPr lang="en-US" sz="2000" i="1" dirty="0">
                    <a:latin typeface="Cambria Math" panose="02040503050406030204" pitchFamily="18" charset="0"/>
                  </a:rPr>
                  <a:t> T</a:t>
                </a:r>
              </a:p>
              <a:p>
                <a:r>
                  <a:rPr lang="en-US" sz="2000" dirty="0"/>
                  <a:t>Axial freq.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𝑧</m:t>
                        </m:r>
                      </m:sub>
                    </m:sSub>
                    <m:r>
                      <a:rPr lang="en-US" sz="2000" i="1">
                        <a:latin typeface="Cambria Math" panose="02040503050406030204" pitchFamily="18" charset="0"/>
                      </a:rPr>
                      <m:t>=2</m:t>
                    </m:r>
                    <m:r>
                      <a:rPr lang="en-US" sz="2000" i="1">
                        <a:latin typeface="Cambria Math" panose="02040503050406030204" pitchFamily="18" charset="0"/>
                      </a:rPr>
                      <m:t>𝜋</m:t>
                    </m:r>
                    <m:r>
                      <a:rPr lang="en-US" sz="2000" i="1">
                        <a:latin typeface="Cambria Math" panose="02040503050406030204" pitchFamily="18" charset="0"/>
                        <a:ea typeface="Cambria Math" panose="02040503050406030204" pitchFamily="18" charset="0"/>
                      </a:rPr>
                      <m:t>×1.57</m:t>
                    </m:r>
                  </m:oMath>
                </a14:m>
                <a:r>
                  <a:rPr lang="en-US" sz="2000" dirty="0"/>
                  <a:t> MHz</a:t>
                </a:r>
              </a:p>
              <a:p>
                <a:r>
                  <a:rPr lang="en-US" sz="2000" dirty="0"/>
                  <a:t>Rotation freq.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𝑟</m:t>
                        </m:r>
                      </m:sub>
                    </m:sSub>
                    <m:r>
                      <a:rPr lang="en-US" sz="2000" i="1">
                        <a:latin typeface="Cambria Math" panose="02040503050406030204" pitchFamily="18" charset="0"/>
                      </a:rPr>
                      <m:t>=</m:t>
                    </m:r>
                  </m:oMath>
                </a14:m>
                <a:r>
                  <a:rPr lang="en-US" sz="2000" dirty="0"/>
                  <a:t> </a:t>
                </a:r>
                <a14:m>
                  <m:oMath xmlns:m="http://schemas.openxmlformats.org/officeDocument/2006/math">
                    <m:r>
                      <a:rPr lang="en-US" sz="2000" i="1">
                        <a:latin typeface="Cambria Math" panose="02040503050406030204" pitchFamily="18" charset="0"/>
                      </a:rPr>
                      <m:t>2</m:t>
                    </m:r>
                    <m:r>
                      <a:rPr lang="en-US" sz="2000" i="1">
                        <a:latin typeface="Cambria Math" panose="02040503050406030204" pitchFamily="18" charset="0"/>
                      </a:rPr>
                      <m:t>𝜋</m:t>
                    </m:r>
                    <m:r>
                      <a:rPr lang="en-US" sz="2000" i="1">
                        <a:latin typeface="Cambria Math" panose="02040503050406030204" pitchFamily="18" charset="0"/>
                        <a:ea typeface="Cambria Math" panose="02040503050406030204" pitchFamily="18" charset="0"/>
                      </a:rPr>
                      <m:t>× </m:t>
                    </m:r>
                  </m:oMath>
                </a14:m>
                <a:r>
                  <a:rPr lang="en-US" sz="2000" dirty="0"/>
                  <a:t>180 kHz  (single plane)</a:t>
                </a:r>
              </a:p>
              <a:p>
                <a:r>
                  <a:rPr lang="en-US" sz="2000" dirty="0"/>
                  <a:t>Magnetron freq.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𝑚</m:t>
                        </m:r>
                      </m:sub>
                    </m:sSub>
                    <m:r>
                      <a:rPr lang="en-US" sz="2000" i="1">
                        <a:latin typeface="Cambria Math" panose="02040503050406030204" pitchFamily="18" charset="0"/>
                      </a:rPr>
                      <m:t>=2</m:t>
                    </m:r>
                    <m:r>
                      <a:rPr lang="en-US" sz="2000" i="1">
                        <a:latin typeface="Cambria Math" panose="02040503050406030204" pitchFamily="18" charset="0"/>
                      </a:rPr>
                      <m:t>𝜋</m:t>
                    </m:r>
                    <m:r>
                      <a:rPr lang="en-US" sz="2000" i="1">
                        <a:latin typeface="Cambria Math" panose="02040503050406030204" pitchFamily="18" charset="0"/>
                        <a:ea typeface="Cambria Math" panose="02040503050406030204" pitchFamily="18" charset="0"/>
                      </a:rPr>
                      <m:t>×161</m:t>
                    </m:r>
                  </m:oMath>
                </a14:m>
                <a:r>
                  <a:rPr lang="en-US" sz="2000" dirty="0"/>
                  <a:t> kHz</a:t>
                </a:r>
              </a:p>
              <a:p>
                <a:r>
                  <a:rPr lang="en-US" sz="2000" dirty="0"/>
                  <a:t>Cyclotron freq. </a:t>
                </a:r>
                <a14:m>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Ω</m:t>
                        </m:r>
                      </m:e>
                      <m:sub>
                        <m:r>
                          <a:rPr lang="en-US" sz="2000" i="1">
                            <a:latin typeface="Cambria Math" panose="02040503050406030204" pitchFamily="18" charset="0"/>
                          </a:rPr>
                          <m:t>𝑐</m:t>
                        </m:r>
                      </m:sub>
                    </m:sSub>
                    <m:r>
                      <a:rPr lang="en-US" sz="2000" i="1">
                        <a:latin typeface="Cambria Math" panose="02040503050406030204" pitchFamily="18" charset="0"/>
                      </a:rPr>
                      <m:t>=2</m:t>
                    </m:r>
                    <m:r>
                      <a:rPr lang="en-US" sz="2000" i="1">
                        <a:latin typeface="Cambria Math" panose="02040503050406030204" pitchFamily="18" charset="0"/>
                      </a:rPr>
                      <m:t>𝜋</m:t>
                    </m:r>
                    <m:r>
                      <a:rPr lang="en-US" sz="2000" i="1">
                        <a:latin typeface="Cambria Math" panose="02040503050406030204" pitchFamily="18" charset="0"/>
                        <a:ea typeface="Cambria Math" panose="02040503050406030204" pitchFamily="18" charset="0"/>
                      </a:rPr>
                      <m:t>×7.6</m:t>
                    </m:r>
                  </m:oMath>
                </a14:m>
                <a:r>
                  <a:rPr lang="en-US" sz="2000" dirty="0"/>
                  <a:t> MHz</a:t>
                </a:r>
              </a:p>
            </p:txBody>
          </p:sp>
        </mc:Choice>
        <mc:Fallback>
          <p:sp>
            <p:nvSpPr>
              <p:cNvPr id="16" name="TextBox 15"/>
              <p:cNvSpPr txBox="1">
                <a:spLocks noRot="1" noChangeAspect="1" noMove="1" noResize="1" noEditPoints="1" noAdjustHandles="1" noChangeArrowheads="1" noChangeShapeType="1" noTextEdit="1"/>
              </p:cNvSpPr>
              <p:nvPr/>
            </p:nvSpPr>
            <p:spPr>
              <a:xfrm>
                <a:off x="6756555" y="12927193"/>
                <a:ext cx="5228867" cy="1938993"/>
              </a:xfrm>
              <a:prstGeom prst="rect">
                <a:avLst/>
              </a:prstGeom>
              <a:blipFill>
                <a:blip r:embed="rId122"/>
                <a:stretch>
                  <a:fillRect l="-1047" t="-1563" r="-233" b="-4375"/>
                </a:stretch>
              </a:blipFill>
              <a:ln>
                <a:solidFill>
                  <a:schemeClr val="tx1"/>
                </a:solidFill>
              </a:ln>
            </p:spPr>
            <p:txBody>
              <a:bodyPr/>
              <a:lstStyle/>
              <a:p>
                <a:r>
                  <a:rPr lang="en-US">
                    <a:noFill/>
                  </a:rPr>
                  <a:t> </a:t>
                </a:r>
              </a:p>
            </p:txBody>
          </p:sp>
        </mc:Fallback>
      </mc:AlternateContent>
      <p:grpSp>
        <p:nvGrpSpPr>
          <p:cNvPr id="451" name="Group 450"/>
          <p:cNvGrpSpPr/>
          <p:nvPr/>
        </p:nvGrpSpPr>
        <p:grpSpPr>
          <a:xfrm>
            <a:off x="7689447" y="8404036"/>
            <a:ext cx="3173316" cy="1254085"/>
            <a:chOff x="7626234" y="9663406"/>
            <a:chExt cx="3502211" cy="1254085"/>
          </a:xfrm>
        </p:grpSpPr>
        <p:pic>
          <p:nvPicPr>
            <p:cNvPr id="45" name="Picture 44"/>
            <p:cNvPicPr>
              <a:picLocks noChangeAspect="1"/>
            </p:cNvPicPr>
            <p:nvPr/>
          </p:nvPicPr>
          <p:blipFill rotWithShape="1">
            <a:blip r:embed="rId123"/>
            <a:srcRect l="17650" t="42149" r="8664" b="39548"/>
            <a:stretch/>
          </p:blipFill>
          <p:spPr>
            <a:xfrm>
              <a:off x="7626234" y="9663406"/>
              <a:ext cx="3502211" cy="8686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6" name="TextBox 145"/>
            <p:cNvSpPr txBox="1"/>
            <p:nvPr/>
          </p:nvSpPr>
          <p:spPr>
            <a:xfrm>
              <a:off x="8669970" y="10579065"/>
              <a:ext cx="1414728" cy="338426"/>
            </a:xfrm>
            <a:prstGeom prst="rect">
              <a:avLst/>
            </a:prstGeom>
            <a:noFill/>
          </p:spPr>
          <p:txBody>
            <a:bodyPr wrap="square" rtlCol="0">
              <a:spAutoFit/>
            </a:bodyPr>
            <a:lstStyle/>
            <a:p>
              <a:r>
                <a:rPr lang="en-US" sz="1599" dirty="0"/>
                <a:t>Side view</a:t>
              </a:r>
            </a:p>
          </p:txBody>
        </p:sp>
      </p:grpSp>
      <p:grpSp>
        <p:nvGrpSpPr>
          <p:cNvPr id="450" name="Group 449"/>
          <p:cNvGrpSpPr/>
          <p:nvPr/>
        </p:nvGrpSpPr>
        <p:grpSpPr>
          <a:xfrm>
            <a:off x="6521555" y="9757826"/>
            <a:ext cx="2533843" cy="2964935"/>
            <a:chOff x="6229459" y="11357039"/>
            <a:chExt cx="2859928" cy="3346497"/>
          </a:xfrm>
        </p:grpSpPr>
        <p:pic>
          <p:nvPicPr>
            <p:cNvPr id="46" name="Picture 45"/>
            <p:cNvPicPr>
              <a:picLocks noChangeAspect="1"/>
            </p:cNvPicPr>
            <p:nvPr/>
          </p:nvPicPr>
          <p:blipFill rotWithShape="1">
            <a:blip r:embed="rId124"/>
            <a:srcRect l="32735" t="26812" r="14683" b="19475"/>
            <a:stretch/>
          </p:blipFill>
          <p:spPr>
            <a:xfrm>
              <a:off x="6229459" y="11357039"/>
              <a:ext cx="2859928" cy="2836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7" name="TextBox 146"/>
            <p:cNvSpPr txBox="1"/>
            <p:nvPr/>
          </p:nvSpPr>
          <p:spPr>
            <a:xfrm>
              <a:off x="6939952" y="14321557"/>
              <a:ext cx="1890342" cy="381979"/>
            </a:xfrm>
            <a:prstGeom prst="rect">
              <a:avLst/>
            </a:prstGeom>
            <a:noFill/>
          </p:spPr>
          <p:txBody>
            <a:bodyPr wrap="square" rtlCol="0">
              <a:spAutoFit/>
            </a:bodyPr>
            <a:lstStyle/>
            <a:p>
              <a:r>
                <a:rPr lang="en-US" sz="1599" dirty="0"/>
                <a:t>Bottom view</a:t>
              </a:r>
            </a:p>
          </p:txBody>
        </p:sp>
      </p:grpSp>
      <p:sp>
        <p:nvSpPr>
          <p:cNvPr id="470" name="TextBox 469"/>
          <p:cNvSpPr txBox="1"/>
          <p:nvPr/>
        </p:nvSpPr>
        <p:spPr>
          <a:xfrm>
            <a:off x="9331762" y="12317753"/>
            <a:ext cx="2857311" cy="584519"/>
          </a:xfrm>
          <a:prstGeom prst="rect">
            <a:avLst/>
          </a:prstGeom>
          <a:noFill/>
        </p:spPr>
        <p:txBody>
          <a:bodyPr wrap="square" rtlCol="0">
            <a:spAutoFit/>
          </a:bodyPr>
          <a:lstStyle/>
          <a:p>
            <a:pPr algn="ctr"/>
            <a:r>
              <a:rPr lang="en-US" sz="1599" dirty="0"/>
              <a:t>Rotating frame from timed single photon counts</a:t>
            </a:r>
          </a:p>
        </p:txBody>
      </p:sp>
      <p:grpSp>
        <p:nvGrpSpPr>
          <p:cNvPr id="221" name="Group 220"/>
          <p:cNvGrpSpPr/>
          <p:nvPr/>
        </p:nvGrpSpPr>
        <p:grpSpPr>
          <a:xfrm>
            <a:off x="6622490" y="11812525"/>
            <a:ext cx="645845" cy="352028"/>
            <a:chOff x="20919917" y="24822365"/>
            <a:chExt cx="1015554" cy="491867"/>
          </a:xfrm>
        </p:grpSpPr>
        <p:cxnSp>
          <p:nvCxnSpPr>
            <p:cNvPr id="222" name="Straight Connector 221"/>
            <p:cNvCxnSpPr/>
            <p:nvPr/>
          </p:nvCxnSpPr>
          <p:spPr>
            <a:xfrm>
              <a:off x="21103287" y="25314232"/>
              <a:ext cx="614416" cy="0"/>
            </a:xfrm>
            <a:prstGeom prst="line">
              <a:avLst/>
            </a:prstGeom>
            <a:ln w="88900" cmpd="sng">
              <a:solidFill>
                <a:schemeClr val="bg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3" name="TextBox 222"/>
                <p:cNvSpPr txBox="1"/>
                <p:nvPr/>
              </p:nvSpPr>
              <p:spPr>
                <a:xfrm>
                  <a:off x="20919917" y="24822365"/>
                  <a:ext cx="1015554" cy="43003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a:solidFill>
                              <a:schemeClr val="bg1"/>
                            </a:solidFill>
                            <a:latin typeface="Cambria Math" panose="02040503050406030204" pitchFamily="18" charset="0"/>
                          </a:rPr>
                          <m:t>100 </m:t>
                        </m:r>
                        <m:r>
                          <a:rPr lang="en-US" sz="1400" i="1">
                            <a:solidFill>
                              <a:schemeClr val="bg1"/>
                            </a:solidFill>
                            <a:latin typeface="Cambria Math" panose="02040503050406030204" pitchFamily="18" charset="0"/>
                          </a:rPr>
                          <m:t>𝜇</m:t>
                        </m:r>
                        <m:r>
                          <a:rPr lang="en-US" sz="1400" i="1">
                            <a:solidFill>
                              <a:schemeClr val="bg1"/>
                            </a:solidFill>
                            <a:latin typeface="Cambria Math" panose="02040503050406030204" pitchFamily="18" charset="0"/>
                          </a:rPr>
                          <m:t>𝑚</m:t>
                        </m:r>
                      </m:oMath>
                    </m:oMathPara>
                  </a14:m>
                  <a:endParaRPr lang="en-US" sz="5399" dirty="0">
                    <a:solidFill>
                      <a:schemeClr val="bg1"/>
                    </a:solidFill>
                  </a:endParaRPr>
                </a:p>
              </p:txBody>
            </p:sp>
          </mc:Choice>
          <mc:Fallback xmlns="">
            <p:sp>
              <p:nvSpPr>
                <p:cNvPr id="223" name="TextBox 222"/>
                <p:cNvSpPr txBox="1">
                  <a:spLocks noRot="1" noChangeAspect="1" noMove="1" noResize="1" noEditPoints="1" noAdjustHandles="1" noChangeArrowheads="1" noChangeShapeType="1" noTextEdit="1"/>
                </p:cNvSpPr>
                <p:nvPr/>
              </p:nvSpPr>
              <p:spPr>
                <a:xfrm>
                  <a:off x="20919917" y="24822365"/>
                  <a:ext cx="1015554" cy="430038"/>
                </a:xfrm>
                <a:prstGeom prst="rect">
                  <a:avLst/>
                </a:prstGeom>
                <a:blipFill>
                  <a:blip r:embed="rId18"/>
                  <a:stretch>
                    <a:fillRect l="-7547" r="-1887" b="-2000"/>
                  </a:stretch>
                </a:blipFill>
              </p:spPr>
              <p:txBody>
                <a:bodyPr/>
                <a:lstStyle/>
                <a:p>
                  <a:r>
                    <a:rPr lang="en-US">
                      <a:noFill/>
                    </a:rPr>
                    <a:t> </a:t>
                  </a:r>
                </a:p>
              </p:txBody>
            </p:sp>
          </mc:Fallback>
        </mc:AlternateContent>
      </p:grpSp>
      <p:sp>
        <p:nvSpPr>
          <p:cNvPr id="64" name="TextBox 63"/>
          <p:cNvSpPr txBox="1"/>
          <p:nvPr/>
        </p:nvSpPr>
        <p:spPr>
          <a:xfrm>
            <a:off x="38817070" y="2933800"/>
            <a:ext cx="7860229" cy="830997"/>
          </a:xfrm>
          <a:prstGeom prst="rect">
            <a:avLst/>
          </a:prstGeom>
          <a:noFill/>
        </p:spPr>
        <p:txBody>
          <a:bodyPr wrap="none" rtlCol="0">
            <a:spAutoFit/>
          </a:bodyPr>
          <a:lstStyle/>
          <a:p>
            <a:r>
              <a:rPr lang="en-US" sz="4800" b="1" dirty="0"/>
              <a:t>Multiple quantum coherences</a:t>
            </a:r>
          </a:p>
        </p:txBody>
      </p:sp>
      <p:sp>
        <p:nvSpPr>
          <p:cNvPr id="82" name="TextBox 81"/>
          <p:cNvSpPr txBox="1"/>
          <p:nvPr/>
        </p:nvSpPr>
        <p:spPr>
          <a:xfrm>
            <a:off x="39036061" y="27494274"/>
            <a:ext cx="4590296" cy="830997"/>
          </a:xfrm>
          <a:prstGeom prst="rect">
            <a:avLst/>
          </a:prstGeom>
          <a:noFill/>
        </p:spPr>
        <p:txBody>
          <a:bodyPr wrap="none" rtlCol="0">
            <a:spAutoFit/>
          </a:bodyPr>
          <a:lstStyle/>
          <a:p>
            <a:r>
              <a:rPr lang="en-US" sz="4800" b="1" dirty="0"/>
              <a:t>Future Directions</a:t>
            </a:r>
          </a:p>
        </p:txBody>
      </p:sp>
      <p:pic>
        <p:nvPicPr>
          <p:cNvPr id="92" name="Picture 91"/>
          <p:cNvPicPr>
            <a:picLocks noChangeAspect="1"/>
          </p:cNvPicPr>
          <p:nvPr/>
        </p:nvPicPr>
        <p:blipFill>
          <a:blip r:embed="rId125">
            <a:extLst>
              <a:ext uri="{28A0092B-C50C-407E-A947-70E740481C1C}">
                <a14:useLocalDpi xmlns:a14="http://schemas.microsoft.com/office/drawing/2010/main" val="0"/>
              </a:ext>
            </a:extLst>
          </a:blip>
          <a:stretch>
            <a:fillRect/>
          </a:stretch>
        </p:blipFill>
        <p:spPr>
          <a:xfrm>
            <a:off x="877737" y="8577869"/>
            <a:ext cx="4914287" cy="6276190"/>
          </a:xfrm>
          <a:prstGeom prst="rect">
            <a:avLst/>
          </a:prstGeom>
        </p:spPr>
      </p:pic>
      <p:sp>
        <p:nvSpPr>
          <p:cNvPr id="23" name="TextBox 22"/>
          <p:cNvSpPr txBox="1"/>
          <p:nvPr/>
        </p:nvSpPr>
        <p:spPr>
          <a:xfrm>
            <a:off x="26481762" y="29593676"/>
            <a:ext cx="5509418" cy="1015663"/>
          </a:xfrm>
          <a:prstGeom prst="rect">
            <a:avLst/>
          </a:prstGeom>
          <a:noFill/>
        </p:spPr>
        <p:txBody>
          <a:bodyPr wrap="square" rtlCol="0">
            <a:spAutoFit/>
          </a:bodyPr>
          <a:lstStyle/>
          <a:p>
            <a:pPr algn="ctr"/>
            <a:r>
              <a:rPr lang="en-US" sz="2000" dirty="0"/>
              <a:t>Full counting statistics of a non-Gaussian spin state. Histograms showing the (A) squeezed and (B) anti-squeezed quadratures of the collective spin.</a:t>
            </a:r>
          </a:p>
        </p:txBody>
      </p:sp>
      <mc:AlternateContent xmlns:mc="http://schemas.openxmlformats.org/markup-compatibility/2006">
        <mc:Choice xmlns:a14="http://schemas.microsoft.com/office/drawing/2010/main" Requires="a14">
          <p:sp>
            <p:nvSpPr>
              <p:cNvPr id="409" name="TextBox 408"/>
              <p:cNvSpPr txBox="1"/>
              <p:nvPr/>
            </p:nvSpPr>
            <p:spPr>
              <a:xfrm>
                <a:off x="38817071" y="3931188"/>
                <a:ext cx="11704334" cy="2338076"/>
              </a:xfrm>
              <a:prstGeom prst="rect">
                <a:avLst/>
              </a:prstGeom>
              <a:noFill/>
            </p:spPr>
            <p:txBody>
              <a:bodyPr wrap="square" rtlCol="0">
                <a:spAutoFit/>
              </a:bodyPr>
              <a:lstStyle/>
              <a:p>
                <a:pPr algn="just"/>
                <a:r>
                  <a:rPr lang="en-US" sz="2400" dirty="0"/>
                  <a:t>Probing coherence and entanglement of quantum states with many-body echoes as in multiple quantum NMR (</a:t>
                </a:r>
                <a:r>
                  <a:rPr lang="en-US" sz="2400" dirty="0">
                    <a:solidFill>
                      <a:srgbClr val="C00000"/>
                    </a:solidFill>
                  </a:rPr>
                  <a:t>Baum, et al, J. Chem. Phys. (1985)</a:t>
                </a:r>
                <a:r>
                  <a:rPr lang="en-US" sz="2400" dirty="0"/>
                  <a:t>) is useful for benchmarking quantum simulators and studying dynamics of higher order correlations. The multiple quantum coherence (MQC) protocol implements the measurement of an out-of-time-order correlation (OTOC) function. Experimental implementation involves time reversing the engineered Ising interaction, which is done by inverting the sign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𝐽</m:t>
                        </m:r>
                      </m:e>
                      <m:sub>
                        <m:r>
                          <a:rPr lang="en-US" sz="2400" i="1">
                            <a:latin typeface="Cambria Math" panose="02040503050406030204" pitchFamily="18" charset="0"/>
                          </a:rPr>
                          <m:t>𝑖𝑗</m:t>
                        </m:r>
                      </m:sub>
                    </m:sSub>
                  </m:oMath>
                </a14:m>
                <a:r>
                  <a:rPr lang="en-US" sz="2400" dirty="0"/>
                  <a:t>.</a:t>
                </a:r>
              </a:p>
            </p:txBody>
          </p:sp>
        </mc:Choice>
        <mc:Fallback>
          <p:sp>
            <p:nvSpPr>
              <p:cNvPr id="409" name="TextBox 408"/>
              <p:cNvSpPr txBox="1">
                <a:spLocks noRot="1" noChangeAspect="1" noMove="1" noResize="1" noEditPoints="1" noAdjustHandles="1" noChangeArrowheads="1" noChangeShapeType="1" noTextEdit="1"/>
              </p:cNvSpPr>
              <p:nvPr/>
            </p:nvSpPr>
            <p:spPr>
              <a:xfrm>
                <a:off x="38817071" y="3931188"/>
                <a:ext cx="11704334" cy="2338076"/>
              </a:xfrm>
              <a:prstGeom prst="rect">
                <a:avLst/>
              </a:prstGeom>
              <a:blipFill>
                <a:blip r:embed="rId126"/>
                <a:stretch>
                  <a:fillRect l="-833" t="-2089" r="-781" b="-4178"/>
                </a:stretch>
              </a:blipFill>
            </p:spPr>
            <p:txBody>
              <a:bodyPr/>
              <a:lstStyle/>
              <a:p>
                <a:r>
                  <a:rPr lang="en-US">
                    <a:noFill/>
                  </a:rPr>
                  <a:t> </a:t>
                </a:r>
              </a:p>
            </p:txBody>
          </p:sp>
        </mc:Fallback>
      </mc:AlternateContent>
      <p:sp>
        <p:nvSpPr>
          <p:cNvPr id="33" name="TextBox 32"/>
          <p:cNvSpPr txBox="1"/>
          <p:nvPr/>
        </p:nvSpPr>
        <p:spPr>
          <a:xfrm rot="16200000">
            <a:off x="5551645" y="19172079"/>
            <a:ext cx="1612814" cy="369332"/>
          </a:xfrm>
          <a:prstGeom prst="rect">
            <a:avLst/>
          </a:prstGeom>
          <a:noFill/>
        </p:spPr>
        <p:txBody>
          <a:bodyPr wrap="none" rtlCol="0">
            <a:spAutoFit/>
          </a:bodyPr>
          <a:lstStyle/>
          <a:p>
            <a:r>
              <a:rPr lang="en-US" sz="1800" dirty="0"/>
              <a:t>Fringe Contrast</a:t>
            </a:r>
          </a:p>
        </p:txBody>
      </p:sp>
      <p:sp>
        <p:nvSpPr>
          <p:cNvPr id="35" name="TextBox 34"/>
          <p:cNvSpPr txBox="1"/>
          <p:nvPr/>
        </p:nvSpPr>
        <p:spPr>
          <a:xfrm>
            <a:off x="39106067" y="28314067"/>
            <a:ext cx="5797778" cy="2308324"/>
          </a:xfrm>
          <a:prstGeom prst="rect">
            <a:avLst/>
          </a:prstGeom>
          <a:noFill/>
        </p:spPr>
        <p:txBody>
          <a:bodyPr wrap="square" rtlCol="0">
            <a:spAutoFit/>
          </a:bodyPr>
          <a:lstStyle/>
          <a:p>
            <a:pPr marL="342885" indent="-342885">
              <a:buFont typeface="Arial" panose="020B0604020202020204" pitchFamily="34" charset="0"/>
              <a:buChar char="•"/>
            </a:pPr>
            <a:r>
              <a:rPr lang="en-US" sz="2400" dirty="0"/>
              <a:t>Transverse magnetic field, with variable range spin-spin interactions</a:t>
            </a:r>
          </a:p>
          <a:p>
            <a:pPr marL="342885" indent="-342885">
              <a:buFont typeface="Arial" panose="020B0604020202020204" pitchFamily="34" charset="0"/>
              <a:buChar char="•"/>
            </a:pPr>
            <a:r>
              <a:rPr lang="en-US" sz="2400" dirty="0"/>
              <a:t>Phase coherent sensitive force detection</a:t>
            </a:r>
          </a:p>
          <a:p>
            <a:pPr marL="342885" indent="-342885">
              <a:buFont typeface="Arial" panose="020B0604020202020204" pitchFamily="34" charset="0"/>
              <a:buChar char="•"/>
            </a:pPr>
            <a:r>
              <a:rPr lang="en-US" sz="2400" dirty="0"/>
              <a:t>Apply sub-Doppler cooling (EIT) to the axial drumhead modes</a:t>
            </a:r>
          </a:p>
          <a:p>
            <a:pPr marL="342885" indent="-342885">
              <a:buFont typeface="Arial" panose="020B0604020202020204" pitchFamily="34" charset="0"/>
              <a:buChar char="•"/>
            </a:pPr>
            <a:r>
              <a:rPr lang="en-US" sz="2400" dirty="0"/>
              <a:t>Implement single-ion resolved readout</a:t>
            </a:r>
          </a:p>
        </p:txBody>
      </p:sp>
      <p:sp>
        <p:nvSpPr>
          <p:cNvPr id="38" name="Rectangle 37"/>
          <p:cNvSpPr/>
          <p:nvPr/>
        </p:nvSpPr>
        <p:spPr>
          <a:xfrm>
            <a:off x="26552139" y="23995036"/>
            <a:ext cx="10748773" cy="1384995"/>
          </a:xfrm>
          <a:prstGeom prst="rect">
            <a:avLst/>
          </a:prstGeom>
        </p:spPr>
        <p:txBody>
          <a:bodyPr wrap="square">
            <a:spAutoFit/>
          </a:bodyPr>
          <a:lstStyle/>
          <a:p>
            <a:pPr algn="ctr"/>
            <a:r>
              <a:rPr lang="en-US" sz="2800" dirty="0"/>
              <a:t>Observe </a:t>
            </a:r>
            <a:r>
              <a:rPr lang="en-US" sz="2800" dirty="0">
                <a:solidFill>
                  <a:srgbClr val="FF0000"/>
                </a:solidFill>
              </a:rPr>
              <a:t>non-Gaussian</a:t>
            </a:r>
            <a:r>
              <a:rPr lang="en-US" sz="2800" dirty="0"/>
              <a:t> counting statistics in collective spin state. </a:t>
            </a:r>
          </a:p>
          <a:p>
            <a:pPr algn="ctr"/>
            <a:r>
              <a:rPr lang="en-US" sz="2800" dirty="0"/>
              <a:t>Disappearance of spin-squeezing at long times consistent with formation of </a:t>
            </a:r>
            <a:r>
              <a:rPr lang="en-US" sz="2800" b="1" dirty="0"/>
              <a:t>over-squeezed state </a:t>
            </a:r>
            <a:r>
              <a:rPr lang="en-US" sz="2800" dirty="0"/>
              <a:t>- not just degradation due to decoherence.</a:t>
            </a:r>
          </a:p>
        </p:txBody>
      </p:sp>
      <p:pic>
        <p:nvPicPr>
          <p:cNvPr id="189" name="Picture 188"/>
          <p:cNvPicPr>
            <a:picLocks noChangeAspect="1" noChangeArrowheads="1"/>
          </p:cNvPicPr>
          <p:nvPr/>
        </p:nvPicPr>
        <p:blipFill>
          <a:blip r:embed="rId127">
            <a:extLst>
              <a:ext uri="{28A0092B-C50C-407E-A947-70E740481C1C}">
                <a14:useLocalDpi xmlns:a14="http://schemas.microsoft.com/office/drawing/2010/main" val="0"/>
              </a:ext>
            </a:extLst>
          </a:blip>
          <a:srcRect/>
          <a:stretch>
            <a:fillRect/>
          </a:stretch>
        </p:blipFill>
        <p:spPr bwMode="auto">
          <a:xfrm>
            <a:off x="47153425" y="28209100"/>
            <a:ext cx="1775968" cy="563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pic>
      <p:pic>
        <p:nvPicPr>
          <p:cNvPr id="20" name="Picture 19"/>
          <p:cNvPicPr>
            <a:picLocks noChangeAspect="1"/>
          </p:cNvPicPr>
          <p:nvPr/>
        </p:nvPicPr>
        <p:blipFill>
          <a:blip r:embed="rId128" cstate="print">
            <a:extLst>
              <a:ext uri="{28A0092B-C50C-407E-A947-70E740481C1C}">
                <a14:useLocalDpi xmlns:a14="http://schemas.microsoft.com/office/drawing/2010/main" val="0"/>
              </a:ext>
            </a:extLst>
          </a:blip>
          <a:stretch>
            <a:fillRect/>
          </a:stretch>
        </p:blipFill>
        <p:spPr>
          <a:xfrm>
            <a:off x="48967306" y="28955355"/>
            <a:ext cx="1682507" cy="1692233"/>
          </a:xfrm>
          <a:prstGeom prst="rect">
            <a:avLst/>
          </a:prstGeom>
        </p:spPr>
      </p:pic>
      <p:sp>
        <p:nvSpPr>
          <p:cNvPr id="2" name="TextBox 1"/>
          <p:cNvSpPr txBox="1"/>
          <p:nvPr/>
        </p:nvSpPr>
        <p:spPr>
          <a:xfrm>
            <a:off x="39178637" y="6346505"/>
            <a:ext cx="11010445" cy="954107"/>
          </a:xfrm>
          <a:prstGeom prst="rect">
            <a:avLst/>
          </a:prstGeom>
          <a:noFill/>
        </p:spPr>
        <p:txBody>
          <a:bodyPr wrap="square" rtlCol="0">
            <a:spAutoFit/>
          </a:bodyPr>
          <a:lstStyle/>
          <a:p>
            <a:pPr algn="ctr"/>
            <a:r>
              <a:rPr lang="en-US" sz="2800" dirty="0">
                <a:solidFill>
                  <a:srgbClr val="FF0000"/>
                </a:solidFill>
              </a:rPr>
              <a:t>Overlap</a:t>
            </a:r>
            <a:r>
              <a:rPr lang="en-US" sz="2800" dirty="0"/>
              <a:t> with initial state as a function of rotation angle yields </a:t>
            </a:r>
            <a:r>
              <a:rPr lang="en-US" sz="2800" b="1" dirty="0"/>
              <a:t>oscillations </a:t>
            </a:r>
            <a:r>
              <a:rPr lang="en-US" sz="2800" dirty="0"/>
              <a:t>from which the multiple quantum </a:t>
            </a:r>
            <a:r>
              <a:rPr lang="en-US" sz="2800" b="1" dirty="0"/>
              <a:t>coherences </a:t>
            </a:r>
            <a:r>
              <a:rPr lang="en-US" sz="2800" dirty="0"/>
              <a:t>are obtained.</a:t>
            </a:r>
          </a:p>
        </p:txBody>
      </p:sp>
      <p:sp>
        <p:nvSpPr>
          <p:cNvPr id="52" name="TextBox 51"/>
          <p:cNvSpPr txBox="1"/>
          <p:nvPr/>
        </p:nvSpPr>
        <p:spPr>
          <a:xfrm>
            <a:off x="35087923" y="25213863"/>
            <a:ext cx="2459904" cy="461665"/>
          </a:xfrm>
          <a:prstGeom prst="rect">
            <a:avLst/>
          </a:prstGeom>
          <a:noFill/>
        </p:spPr>
        <p:txBody>
          <a:bodyPr wrap="none" rtlCol="0">
            <a:spAutoFit/>
          </a:bodyPr>
          <a:lstStyle/>
          <a:p>
            <a:r>
              <a:rPr lang="en-US" sz="2400" dirty="0">
                <a:solidFill>
                  <a:srgbClr val="C00000"/>
                </a:solidFill>
              </a:rPr>
              <a:t>Theory by M. Wall</a:t>
            </a:r>
          </a:p>
        </p:txBody>
      </p:sp>
      <p:pic>
        <p:nvPicPr>
          <p:cNvPr id="58" name="Picture 57"/>
          <p:cNvPicPr>
            <a:picLocks noChangeAspect="1"/>
          </p:cNvPicPr>
          <p:nvPr/>
        </p:nvPicPr>
        <p:blipFill>
          <a:blip r:embed="rId129" cstate="print">
            <a:extLst>
              <a:ext uri="{28A0092B-C50C-407E-A947-70E740481C1C}">
                <a14:useLocalDpi xmlns:a14="http://schemas.microsoft.com/office/drawing/2010/main" val="0"/>
              </a:ext>
            </a:extLst>
          </a:blip>
          <a:stretch>
            <a:fillRect/>
          </a:stretch>
        </p:blipFill>
        <p:spPr>
          <a:xfrm>
            <a:off x="45445661" y="29038938"/>
            <a:ext cx="1600732" cy="1600732"/>
          </a:xfrm>
          <a:prstGeom prst="rect">
            <a:avLst/>
          </a:prstGeom>
        </p:spPr>
      </p:pic>
      <p:pic>
        <p:nvPicPr>
          <p:cNvPr id="60" name="Picture 59"/>
          <p:cNvPicPr>
            <a:picLocks noChangeAspect="1"/>
          </p:cNvPicPr>
          <p:nvPr/>
        </p:nvPicPr>
        <p:blipFill>
          <a:blip r:embed="rId130">
            <a:extLst>
              <a:ext uri="{28A0092B-C50C-407E-A947-70E740481C1C}">
                <a14:useLocalDpi xmlns:a14="http://schemas.microsoft.com/office/drawing/2010/main" val="0"/>
              </a:ext>
            </a:extLst>
          </a:blip>
          <a:stretch>
            <a:fillRect/>
          </a:stretch>
        </p:blipFill>
        <p:spPr>
          <a:xfrm>
            <a:off x="47233242" y="29038940"/>
            <a:ext cx="1616336" cy="1607020"/>
          </a:xfrm>
          <a:prstGeom prst="rect">
            <a:avLst/>
          </a:prstGeom>
        </p:spPr>
      </p:pic>
      <p:grpSp>
        <p:nvGrpSpPr>
          <p:cNvPr id="105" name="Group 104"/>
          <p:cNvGrpSpPr/>
          <p:nvPr/>
        </p:nvGrpSpPr>
        <p:grpSpPr>
          <a:xfrm>
            <a:off x="6115799" y="18035512"/>
            <a:ext cx="5520781" cy="3676990"/>
            <a:chOff x="6115799" y="17799536"/>
            <a:chExt cx="5520781" cy="3676990"/>
          </a:xfrm>
        </p:grpSpPr>
        <p:grpSp>
          <p:nvGrpSpPr>
            <p:cNvPr id="101" name="Group 100"/>
            <p:cNvGrpSpPr/>
            <p:nvPr/>
          </p:nvGrpSpPr>
          <p:grpSpPr>
            <a:xfrm>
              <a:off x="6115799" y="17799536"/>
              <a:ext cx="5520781" cy="3676990"/>
              <a:chOff x="6115799" y="17799536"/>
              <a:chExt cx="5520781" cy="3676990"/>
            </a:xfrm>
          </p:grpSpPr>
          <p:pic>
            <p:nvPicPr>
              <p:cNvPr id="32" name="Picture 31"/>
              <p:cNvPicPr>
                <a:picLocks noChangeAspect="1"/>
              </p:cNvPicPr>
              <p:nvPr/>
            </p:nvPicPr>
            <p:blipFill>
              <a:blip r:embed="rId131">
                <a:extLst>
                  <a:ext uri="{28A0092B-C50C-407E-A947-70E740481C1C}">
                    <a14:useLocalDpi xmlns:a14="http://schemas.microsoft.com/office/drawing/2010/main" val="0"/>
                  </a:ext>
                </a:extLst>
              </a:blip>
              <a:stretch>
                <a:fillRect/>
              </a:stretch>
            </p:blipFill>
            <p:spPr>
              <a:xfrm>
                <a:off x="6115799" y="17799536"/>
                <a:ext cx="5520781" cy="3676990"/>
              </a:xfrm>
              <a:prstGeom prst="rect">
                <a:avLst/>
              </a:prstGeom>
            </p:spPr>
          </p:pic>
          <p:sp>
            <p:nvSpPr>
              <p:cNvPr id="243" name="Rectangle 242"/>
              <p:cNvSpPr/>
              <p:nvPr/>
            </p:nvSpPr>
            <p:spPr>
              <a:xfrm>
                <a:off x="8596284" y="21029431"/>
                <a:ext cx="1064685" cy="348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grpSp>
        <p:sp>
          <p:nvSpPr>
            <p:cNvPr id="67" name="TextBox 66"/>
            <p:cNvSpPr txBox="1"/>
            <p:nvPr/>
          </p:nvSpPr>
          <p:spPr>
            <a:xfrm>
              <a:off x="8261742" y="20909408"/>
              <a:ext cx="2218492" cy="400110"/>
            </a:xfrm>
            <a:prstGeom prst="rect">
              <a:avLst/>
            </a:prstGeom>
            <a:noFill/>
          </p:spPr>
          <p:txBody>
            <a:bodyPr wrap="none" rtlCol="0">
              <a:spAutoFit/>
            </a:bodyPr>
            <a:lstStyle/>
            <a:p>
              <a:r>
                <a:rPr lang="en-US" sz="2000" dirty="0"/>
                <a:t>Evolution time (ms)</a:t>
              </a:r>
            </a:p>
          </p:txBody>
        </p:sp>
      </p:grpSp>
      <p:sp>
        <p:nvSpPr>
          <p:cNvPr id="73" name="Rectangle 72"/>
          <p:cNvSpPr/>
          <p:nvPr/>
        </p:nvSpPr>
        <p:spPr>
          <a:xfrm>
            <a:off x="38869677" y="26103643"/>
            <a:ext cx="11780136" cy="1384995"/>
          </a:xfrm>
          <a:prstGeom prst="rect">
            <a:avLst/>
          </a:prstGeom>
        </p:spPr>
        <p:txBody>
          <a:bodyPr wrap="square">
            <a:spAutoFit/>
          </a:bodyPr>
          <a:lstStyle/>
          <a:p>
            <a:pPr algn="ctr"/>
            <a:r>
              <a:rPr lang="en-US" sz="2800" b="1" dirty="0"/>
              <a:t>MQC spectrum </a:t>
            </a:r>
            <a:r>
              <a:rPr lang="en-US" sz="2800" dirty="0"/>
              <a:t>shows </a:t>
            </a:r>
            <a:r>
              <a:rPr lang="en-US" sz="2800" dirty="0">
                <a:solidFill>
                  <a:srgbClr val="FF0000"/>
                </a:solidFill>
              </a:rPr>
              <a:t>time dynamics of many-body correlations</a:t>
            </a:r>
            <a:r>
              <a:rPr lang="en-US" sz="2800" dirty="0"/>
              <a:t>. As an </a:t>
            </a:r>
            <a:r>
              <a:rPr lang="en-US" sz="2800" b="1" dirty="0"/>
              <a:t>OTOC measurement</a:t>
            </a:r>
            <a:r>
              <a:rPr lang="en-US" sz="2800" dirty="0"/>
              <a:t>, shows </a:t>
            </a:r>
            <a:r>
              <a:rPr lang="en-US" sz="2800" dirty="0">
                <a:solidFill>
                  <a:srgbClr val="FF0000"/>
                </a:solidFill>
              </a:rPr>
              <a:t>scrambling of information</a:t>
            </a:r>
            <a:r>
              <a:rPr lang="en-US" sz="2800" dirty="0"/>
              <a:t>: information stored in initial state is distributed, through interactions, over many-body degrees of freedom. </a:t>
            </a:r>
          </a:p>
        </p:txBody>
      </p:sp>
      <p:sp>
        <p:nvSpPr>
          <p:cNvPr id="482" name="Can 481"/>
          <p:cNvSpPr/>
          <p:nvPr/>
        </p:nvSpPr>
        <p:spPr>
          <a:xfrm rot="15748873">
            <a:off x="4360161" y="10409671"/>
            <a:ext cx="450973" cy="707176"/>
          </a:xfrm>
          <a:prstGeom prst="can">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
        <p:nvSpPr>
          <p:cNvPr id="483" name="Oval 482"/>
          <p:cNvSpPr/>
          <p:nvPr/>
        </p:nvSpPr>
        <p:spPr>
          <a:xfrm rot="15712374">
            <a:off x="4061847" y="10756305"/>
            <a:ext cx="449986" cy="102141"/>
          </a:xfrm>
          <a:prstGeom prst="ellipse">
            <a:avLst/>
          </a:prstGeom>
          <a:scene3d>
            <a:camera prst="orthographicFront"/>
            <a:lightRig rig="threePt" dir="t"/>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
        <p:nvSpPr>
          <p:cNvPr id="484" name="Oval 483"/>
          <p:cNvSpPr/>
          <p:nvPr/>
        </p:nvSpPr>
        <p:spPr>
          <a:xfrm>
            <a:off x="2518909" y="13066599"/>
            <a:ext cx="1485563" cy="396500"/>
          </a:xfrm>
          <a:prstGeom prst="ellipse">
            <a:avLst/>
          </a:prstGeom>
          <a:ln w="3175" cmpd="sng"/>
          <a:scene3d>
            <a:camera prst="orthographicFront"/>
            <a:lightRig rig="threePt" dir="t"/>
          </a:scene3d>
          <a:sp3d>
            <a:bevelT w="3810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pic>
        <p:nvPicPr>
          <p:cNvPr id="485" name="Picture 484"/>
          <p:cNvPicPr>
            <a:picLocks noChangeAspect="1"/>
          </p:cNvPicPr>
          <p:nvPr/>
        </p:nvPicPr>
        <p:blipFill rotWithShape="1">
          <a:blip r:embed="rId132"/>
          <a:srcRect l="36034" t="23027" r="25392" b="38851"/>
          <a:stretch/>
        </p:blipFill>
        <p:spPr>
          <a:xfrm>
            <a:off x="2731830" y="10400470"/>
            <a:ext cx="1012674" cy="973726"/>
          </a:xfrm>
          <a:prstGeom prst="ellipse">
            <a:avLst/>
          </a:prstGeom>
          <a:ln>
            <a:noFill/>
          </a:ln>
          <a:scene3d>
            <a:camera prst="isometricOffAxis1Top"/>
            <a:lightRig rig="threePt" dir="t"/>
          </a:scene3d>
        </p:spPr>
      </p:pic>
      <p:pic>
        <p:nvPicPr>
          <p:cNvPr id="490" name="Picture 489"/>
          <p:cNvPicPr>
            <a:picLocks noChangeAspect="1"/>
          </p:cNvPicPr>
          <p:nvPr/>
        </p:nvPicPr>
        <p:blipFill rotWithShape="1">
          <a:blip r:embed="rId133" cstate="print">
            <a:extLst>
              <a:ext uri="{28A0092B-C50C-407E-A947-70E740481C1C}">
                <a14:useLocalDpi xmlns:a14="http://schemas.microsoft.com/office/drawing/2010/main" val="0"/>
              </a:ext>
            </a:extLst>
          </a:blip>
          <a:srcRect l="24555" t="7457" r="21866" b="9841"/>
          <a:stretch/>
        </p:blipFill>
        <p:spPr>
          <a:xfrm>
            <a:off x="9500692" y="9664793"/>
            <a:ext cx="2443400" cy="2514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502" name="Straight Connector 501"/>
          <p:cNvCxnSpPr/>
          <p:nvPr/>
        </p:nvCxnSpPr>
        <p:spPr>
          <a:xfrm>
            <a:off x="9729569" y="12029104"/>
            <a:ext cx="390740" cy="0"/>
          </a:xfrm>
          <a:prstGeom prst="line">
            <a:avLst/>
          </a:prstGeom>
          <a:ln w="88900" cmpd="sng">
            <a:solidFill>
              <a:schemeClr val="bg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3" name="TextBox 502"/>
              <p:cNvSpPr txBox="1"/>
              <p:nvPr/>
            </p:nvSpPr>
            <p:spPr>
              <a:xfrm>
                <a:off x="9612955" y="11677078"/>
                <a:ext cx="64584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a:solidFill>
                            <a:schemeClr val="bg1"/>
                          </a:solidFill>
                          <a:latin typeface="Cambria Math" panose="02040503050406030204" pitchFamily="18" charset="0"/>
                        </a:rPr>
                        <m:t>100 </m:t>
                      </m:r>
                      <m:r>
                        <a:rPr lang="en-US" sz="1400" i="1">
                          <a:solidFill>
                            <a:schemeClr val="bg1"/>
                          </a:solidFill>
                          <a:latin typeface="Cambria Math" panose="02040503050406030204" pitchFamily="18" charset="0"/>
                        </a:rPr>
                        <m:t>𝜇</m:t>
                      </m:r>
                      <m:r>
                        <a:rPr lang="en-US" sz="1400" i="1">
                          <a:solidFill>
                            <a:schemeClr val="bg1"/>
                          </a:solidFill>
                          <a:latin typeface="Cambria Math" panose="02040503050406030204" pitchFamily="18" charset="0"/>
                        </a:rPr>
                        <m:t>𝑚</m:t>
                      </m:r>
                    </m:oMath>
                  </m:oMathPara>
                </a14:m>
                <a:endParaRPr lang="en-US" sz="5399" dirty="0">
                  <a:solidFill>
                    <a:schemeClr val="bg1"/>
                  </a:solidFill>
                </a:endParaRPr>
              </a:p>
            </p:txBody>
          </p:sp>
        </mc:Choice>
        <mc:Fallback>
          <p:sp>
            <p:nvSpPr>
              <p:cNvPr id="503" name="TextBox 502"/>
              <p:cNvSpPr txBox="1">
                <a:spLocks noRot="1" noChangeAspect="1" noMove="1" noResize="1" noEditPoints="1" noAdjustHandles="1" noChangeArrowheads="1" noChangeShapeType="1" noTextEdit="1"/>
              </p:cNvSpPr>
              <p:nvPr/>
            </p:nvSpPr>
            <p:spPr>
              <a:xfrm>
                <a:off x="9612955" y="11677078"/>
                <a:ext cx="645845" cy="307777"/>
              </a:xfrm>
              <a:prstGeom prst="rect">
                <a:avLst/>
              </a:prstGeom>
              <a:blipFill>
                <a:blip r:embed="rId134"/>
                <a:stretch>
                  <a:fillRect l="-7547" r="-943" b="-2000"/>
                </a:stretch>
              </a:blipFill>
            </p:spPr>
            <p:txBody>
              <a:bodyPr/>
              <a:lstStyle/>
              <a:p>
                <a:r>
                  <a:rPr lang="en-US">
                    <a:noFill/>
                  </a:rPr>
                  <a:t> </a:t>
                </a:r>
              </a:p>
            </p:txBody>
          </p:sp>
        </mc:Fallback>
      </mc:AlternateContent>
      <p:sp>
        <p:nvSpPr>
          <p:cNvPr id="26" name="Rectangle 25"/>
          <p:cNvSpPr/>
          <p:nvPr/>
        </p:nvSpPr>
        <p:spPr>
          <a:xfrm>
            <a:off x="40565891" y="14869747"/>
            <a:ext cx="4060099" cy="707886"/>
          </a:xfrm>
          <a:prstGeom prst="rect">
            <a:avLst/>
          </a:prstGeom>
        </p:spPr>
        <p:txBody>
          <a:bodyPr wrap="square">
            <a:spAutoFit/>
          </a:bodyPr>
          <a:lstStyle/>
          <a:p>
            <a:pPr algn="ctr"/>
            <a:r>
              <a:rPr lang="en-US" sz="2000" dirty="0"/>
              <a:t>Idealized fidelity signal for different evolution times τ.</a:t>
            </a:r>
          </a:p>
        </p:txBody>
      </p:sp>
      <p:sp>
        <p:nvSpPr>
          <p:cNvPr id="47" name="Rectangle 46"/>
          <p:cNvSpPr/>
          <p:nvPr/>
        </p:nvSpPr>
        <p:spPr>
          <a:xfrm>
            <a:off x="44903845" y="14835649"/>
            <a:ext cx="5454542" cy="1015663"/>
          </a:xfrm>
          <a:prstGeom prst="rect">
            <a:avLst/>
          </a:prstGeom>
        </p:spPr>
        <p:txBody>
          <a:bodyPr wrap="square">
            <a:spAutoFit/>
          </a:bodyPr>
          <a:lstStyle/>
          <a:p>
            <a:pPr algn="ctr"/>
            <a:r>
              <a:rPr lang="en-US" sz="2000" dirty="0">
                <a:solidFill>
                  <a:prstClr val="black"/>
                </a:solidFill>
              </a:rPr>
              <a:t>Fourier transforms of the fidelity signals. The Fourier amplitudes are identical with the multiple quantum coherences.</a:t>
            </a:r>
            <a:endParaRPr lang="en-US" sz="6738" dirty="0"/>
          </a:p>
        </p:txBody>
      </p:sp>
      <mc:AlternateContent xmlns:mc="http://schemas.openxmlformats.org/markup-compatibility/2006">
        <mc:Choice xmlns:a14="http://schemas.microsoft.com/office/drawing/2010/main" Requires="a14">
          <p:sp>
            <p:nvSpPr>
              <p:cNvPr id="5" name="TextBox 4"/>
              <p:cNvSpPr txBox="1"/>
              <p:nvPr/>
            </p:nvSpPr>
            <p:spPr>
              <a:xfrm>
                <a:off x="46153726" y="18351050"/>
                <a:ext cx="4315120" cy="2246769"/>
              </a:xfrm>
              <a:prstGeom prst="rect">
                <a:avLst/>
              </a:prstGeom>
              <a:noFill/>
            </p:spPr>
            <p:txBody>
              <a:bodyPr wrap="square" rtlCol="0">
                <a:spAutoFit/>
              </a:bodyPr>
              <a:lstStyle/>
              <a:p>
                <a:pPr algn="ctr"/>
                <a:r>
                  <a:rPr lang="en-US" sz="2800" dirty="0"/>
                  <a:t>Experimental measurement of </a:t>
                </a:r>
                <a14:m>
                  <m:oMath xmlns:m="http://schemas.openxmlformats.org/officeDocument/2006/math">
                    <m:d>
                      <m:dPr>
                        <m:begChr m:val="⟨"/>
                        <m:endChr m:val="⟩"/>
                        <m:ctrlPr>
                          <a:rPr lang="en-US" sz="2800" i="1">
                            <a:solidFill>
                              <a:srgbClr val="FF0000"/>
                            </a:solidFill>
                            <a:latin typeface="Cambria Math" panose="02040503050406030204" pitchFamily="18" charset="0"/>
                          </a:rPr>
                        </m:ctrlPr>
                      </m:dPr>
                      <m:e>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𝑆</m:t>
                            </m:r>
                          </m:e>
                          <m:sub>
                            <m:r>
                              <a:rPr lang="en-US" sz="2800" i="1">
                                <a:solidFill>
                                  <a:srgbClr val="FF0000"/>
                                </a:solidFill>
                                <a:latin typeface="Cambria Math" panose="02040503050406030204" pitchFamily="18" charset="0"/>
                              </a:rPr>
                              <m:t>𝑧</m:t>
                            </m:r>
                          </m:sub>
                        </m:sSub>
                      </m:e>
                    </m:d>
                  </m:oMath>
                </a14:m>
                <a:r>
                  <a:rPr lang="en-US" sz="2800" dirty="0"/>
                  <a:t> as a function of rotation angle serves as a </a:t>
                </a:r>
                <a:r>
                  <a:rPr lang="en-US" sz="2800" b="1" dirty="0"/>
                  <a:t>benchmark </a:t>
                </a:r>
                <a:r>
                  <a:rPr lang="en-US" sz="2800" dirty="0"/>
                  <a:t>of quantum simulator.</a:t>
                </a:r>
              </a:p>
            </p:txBody>
          </p:sp>
        </mc:Choice>
        <mc:Fallback>
          <p:sp>
            <p:nvSpPr>
              <p:cNvPr id="5" name="TextBox 4"/>
              <p:cNvSpPr txBox="1">
                <a:spLocks noRot="1" noChangeAspect="1" noMove="1" noResize="1" noEditPoints="1" noAdjustHandles="1" noChangeArrowheads="1" noChangeShapeType="1" noTextEdit="1"/>
              </p:cNvSpPr>
              <p:nvPr/>
            </p:nvSpPr>
            <p:spPr>
              <a:xfrm>
                <a:off x="46153726" y="18351050"/>
                <a:ext cx="4315120" cy="2246769"/>
              </a:xfrm>
              <a:prstGeom prst="rect">
                <a:avLst/>
              </a:prstGeom>
              <a:blipFill>
                <a:blip r:embed="rId135"/>
                <a:stretch>
                  <a:fillRect l="-1130" t="-2439" r="-3531" b="-67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4" name="TextBox 103"/>
              <p:cNvSpPr txBox="1"/>
              <p:nvPr/>
            </p:nvSpPr>
            <p:spPr>
              <a:xfrm>
                <a:off x="39381956" y="15835782"/>
                <a:ext cx="10618320" cy="1384995"/>
              </a:xfrm>
              <a:prstGeom prst="rect">
                <a:avLst/>
              </a:prstGeom>
              <a:noFill/>
            </p:spPr>
            <p:txBody>
              <a:bodyPr wrap="square" rtlCol="0">
                <a:spAutoFit/>
              </a:bodyPr>
              <a:lstStyle/>
              <a:p>
                <a:pPr algn="ctr"/>
                <a:r>
                  <a:rPr lang="en-US" sz="2800" dirty="0"/>
                  <a:t>We </a:t>
                </a:r>
                <a:r>
                  <a:rPr lang="en-US" sz="2800" b="1" dirty="0"/>
                  <a:t>experimentally</a:t>
                </a:r>
                <a:r>
                  <a:rPr lang="en-US" sz="2800" dirty="0"/>
                  <a:t> control the sign of the Ising interaction (</a:t>
                </a:r>
                <a14:m>
                  <m:oMath xmlns:m="http://schemas.openxmlformats.org/officeDocument/2006/math">
                    <m:r>
                      <a:rPr lang="en-US" sz="2800" i="1">
                        <a:latin typeface="Cambria Math" panose="02040503050406030204" pitchFamily="18" charset="0"/>
                      </a:rPr>
                      <m:t>𝐽</m:t>
                    </m:r>
                    <m:r>
                      <a:rPr lang="en-US" sz="2800" i="1">
                        <a:latin typeface="Cambria Math" panose="02040503050406030204" pitchFamily="18" charset="0"/>
                        <a:ea typeface="Cambria Math" panose="02040503050406030204" pitchFamily="18" charset="0"/>
                      </a:rPr>
                      <m:t>∼1/</m:t>
                    </m:r>
                    <m:r>
                      <a:rPr lang="en-US" sz="2800" i="1">
                        <a:latin typeface="Cambria Math" panose="02040503050406030204" pitchFamily="18" charset="0"/>
                        <a:ea typeface="Cambria Math" panose="02040503050406030204" pitchFamily="18" charset="0"/>
                      </a:rPr>
                      <m:t>𝛿</m:t>
                    </m:r>
                    <m:r>
                      <a:rPr lang="en-US" sz="2800" i="1">
                        <a:latin typeface="Cambria Math" panose="02040503050406030204" pitchFamily="18" charset="0"/>
                        <a:ea typeface="Cambria Math" panose="02040503050406030204" pitchFamily="18" charset="0"/>
                      </a:rPr>
                      <m:t> </m:t>
                    </m:r>
                  </m:oMath>
                </a14:m>
                <a:r>
                  <a:rPr lang="en-US" sz="2800" dirty="0"/>
                  <a:t>) by shifting the frequency of the </a:t>
                </a:r>
                <a:r>
                  <a:rPr lang="en-US" sz="2800" dirty="0">
                    <a:solidFill>
                      <a:srgbClr val="FF0000"/>
                    </a:solidFill>
                  </a:rPr>
                  <a:t>ODF beatnote </a:t>
                </a:r>
                <a14:m>
                  <m:oMath xmlns:m="http://schemas.openxmlformats.org/officeDocument/2006/math">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ea typeface="Cambria Math" panose="02040503050406030204" pitchFamily="18" charset="0"/>
                          </a:rPr>
                          <m:t>𝜇</m:t>
                        </m:r>
                      </m:e>
                      <m:sub>
                        <m:r>
                          <a:rPr lang="en-US" sz="2800" i="1">
                            <a:solidFill>
                              <a:srgbClr val="FF0000"/>
                            </a:solidFill>
                            <a:latin typeface="Cambria Math" panose="02040503050406030204" pitchFamily="18" charset="0"/>
                          </a:rPr>
                          <m:t>𝑅</m:t>
                        </m:r>
                      </m:sub>
                    </m:sSub>
                  </m:oMath>
                </a14:m>
                <a:r>
                  <a:rPr lang="en-US" sz="2800" dirty="0"/>
                  <a:t>, changing the sign of the detuning </a:t>
                </a:r>
                <a14:m>
                  <m:oMath xmlns:m="http://schemas.openxmlformats.org/officeDocument/2006/math">
                    <m:r>
                      <a:rPr lang="en-US" sz="2800" i="1">
                        <a:latin typeface="Cambria Math" panose="02040503050406030204" pitchFamily="18" charset="0"/>
                        <a:ea typeface="Cambria Math" panose="02040503050406030204" pitchFamily="18" charset="0"/>
                      </a:rPr>
                      <m:t>𝛿</m:t>
                    </m:r>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𝜇</m:t>
                        </m:r>
                      </m:e>
                      <m:sub>
                        <m:r>
                          <a:rPr lang="en-US" sz="2800" i="1">
                            <a:latin typeface="Cambria Math" panose="02040503050406030204" pitchFamily="18" charset="0"/>
                          </a:rPr>
                          <m:t>𝑅</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𝜔</m:t>
                        </m:r>
                      </m:e>
                      <m:sub>
                        <m:r>
                          <a:rPr lang="en-US" sz="2800" i="1">
                            <a:latin typeface="Cambria Math" panose="02040503050406030204" pitchFamily="18" charset="0"/>
                          </a:rPr>
                          <m:t>𝑧</m:t>
                        </m:r>
                      </m:sub>
                    </m:sSub>
                    <m:r>
                      <a:rPr lang="en-US" sz="2800">
                        <a:latin typeface="Cambria Math" panose="02040503050406030204" pitchFamily="18" charset="0"/>
                      </a:rPr>
                      <m:t>.</m:t>
                    </m:r>
                  </m:oMath>
                </a14:m>
                <a:endParaRPr lang="en-US" sz="2800" b="1" dirty="0"/>
              </a:p>
            </p:txBody>
          </p:sp>
        </mc:Choice>
        <mc:Fallback>
          <p:sp>
            <p:nvSpPr>
              <p:cNvPr id="104" name="TextBox 103"/>
              <p:cNvSpPr txBox="1">
                <a:spLocks noRot="1" noChangeAspect="1" noMove="1" noResize="1" noEditPoints="1" noAdjustHandles="1" noChangeArrowheads="1" noChangeShapeType="1" noTextEdit="1"/>
              </p:cNvSpPr>
              <p:nvPr/>
            </p:nvSpPr>
            <p:spPr>
              <a:xfrm>
                <a:off x="39381956" y="15835782"/>
                <a:ext cx="10618320" cy="1384995"/>
              </a:xfrm>
              <a:prstGeom prst="rect">
                <a:avLst/>
              </a:prstGeom>
              <a:blipFill>
                <a:blip r:embed="rId136"/>
                <a:stretch>
                  <a:fillRect l="-1033" t="-4405" r="-1837" b="-1189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46631169" y="22545345"/>
                <a:ext cx="3985319" cy="2677656"/>
              </a:xfrm>
              <a:prstGeom prst="rect">
                <a:avLst/>
              </a:prstGeom>
              <a:noFill/>
            </p:spPr>
            <p:txBody>
              <a:bodyPr wrap="square" rtlCol="0">
                <a:spAutoFit/>
              </a:bodyPr>
              <a:lstStyle/>
              <a:p>
                <a:pPr algn="ctr"/>
                <a:r>
                  <a:rPr lang="en-US" sz="2800" dirty="0"/>
                  <a:t>Experimentally measured </a:t>
                </a:r>
                <a:r>
                  <a:rPr lang="en-US" sz="2800" dirty="0">
                    <a:solidFill>
                      <a:srgbClr val="FF0000"/>
                    </a:solidFill>
                  </a:rPr>
                  <a:t>Fourier components of </a:t>
                </a:r>
                <a14:m>
                  <m:oMath xmlns:m="http://schemas.openxmlformats.org/officeDocument/2006/math">
                    <m:d>
                      <m:dPr>
                        <m:begChr m:val="⟨"/>
                        <m:endChr m:val="⟩"/>
                        <m:ctrlPr>
                          <a:rPr lang="en-US" sz="2800" i="1">
                            <a:solidFill>
                              <a:srgbClr val="FF0000"/>
                            </a:solidFill>
                            <a:latin typeface="Cambria Math" panose="02040503050406030204" pitchFamily="18" charset="0"/>
                          </a:rPr>
                        </m:ctrlPr>
                      </m:dPr>
                      <m:e>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𝑆</m:t>
                            </m:r>
                          </m:e>
                          <m:sub>
                            <m:r>
                              <a:rPr lang="en-US" sz="2800" i="1">
                                <a:solidFill>
                                  <a:srgbClr val="FF0000"/>
                                </a:solidFill>
                                <a:latin typeface="Cambria Math" panose="02040503050406030204" pitchFamily="18" charset="0"/>
                              </a:rPr>
                              <m:t>𝑧</m:t>
                            </m:r>
                          </m:sub>
                        </m:sSub>
                      </m:e>
                    </m:d>
                    <m:r>
                      <a:rPr lang="en-US" sz="2800">
                        <a:solidFill>
                          <a:srgbClr val="FF0000"/>
                        </a:solidFill>
                        <a:latin typeface="Cambria Math" panose="02040503050406030204" pitchFamily="18" charset="0"/>
                      </a:rPr>
                      <m:t>(</m:t>
                    </m:r>
                  </m:oMath>
                </a14:m>
                <a:r>
                  <a:rPr lang="en-US" sz="2800" dirty="0">
                    <a:solidFill>
                      <a:srgbClr val="FF0000"/>
                    </a:solidFill>
                  </a:rPr>
                  <a:t>φ) </a:t>
                </a:r>
                <a:r>
                  <a:rPr lang="en-US" sz="2800" dirty="0"/>
                  <a:t>show excellent agreement with theory, reflecting the</a:t>
                </a:r>
                <a:r>
                  <a:rPr lang="en-US" sz="2800" b="1" dirty="0"/>
                  <a:t> buildup of many-body correlations</a:t>
                </a:r>
                <a:r>
                  <a:rPr lang="en-US" sz="2800" dirty="0">
                    <a:solidFill>
                      <a:prstClr val="black"/>
                    </a:solidFill>
                  </a:rPr>
                  <a:t>.</a:t>
                </a:r>
                <a:endParaRPr lang="en-US" sz="2800" dirty="0"/>
              </a:p>
            </p:txBody>
          </p:sp>
        </mc:Choice>
        <mc:Fallback>
          <p:sp>
            <p:nvSpPr>
              <p:cNvPr id="10" name="TextBox 9"/>
              <p:cNvSpPr txBox="1">
                <a:spLocks noRot="1" noChangeAspect="1" noMove="1" noResize="1" noEditPoints="1" noAdjustHandles="1" noChangeArrowheads="1" noChangeShapeType="1" noTextEdit="1"/>
              </p:cNvSpPr>
              <p:nvPr/>
            </p:nvSpPr>
            <p:spPr>
              <a:xfrm>
                <a:off x="46631169" y="22545345"/>
                <a:ext cx="3985319" cy="2677656"/>
              </a:xfrm>
              <a:prstGeom prst="rect">
                <a:avLst/>
              </a:prstGeom>
              <a:blipFill>
                <a:blip r:embed="rId137"/>
                <a:stretch>
                  <a:fillRect l="-1223" t="-2045" r="-3670" b="-5455"/>
                </a:stretch>
              </a:blipFill>
            </p:spPr>
            <p:txBody>
              <a:bodyPr/>
              <a:lstStyle/>
              <a:p>
                <a:r>
                  <a:rPr lang="en-US">
                    <a:noFill/>
                  </a:rPr>
                  <a:t> </a:t>
                </a:r>
              </a:p>
            </p:txBody>
          </p:sp>
        </mc:Fallback>
      </mc:AlternateContent>
      <p:sp>
        <p:nvSpPr>
          <p:cNvPr id="44" name="Rectangle 43"/>
          <p:cNvSpPr/>
          <p:nvPr/>
        </p:nvSpPr>
        <p:spPr>
          <a:xfrm>
            <a:off x="32216693" y="29562584"/>
            <a:ext cx="4646949" cy="1015663"/>
          </a:xfrm>
          <a:prstGeom prst="rect">
            <a:avLst/>
          </a:prstGeom>
        </p:spPr>
        <p:txBody>
          <a:bodyPr wrap="square">
            <a:spAutoFit/>
          </a:bodyPr>
          <a:lstStyle/>
          <a:p>
            <a:pPr algn="ctr"/>
            <a:r>
              <a:rPr lang="en-US" sz="2000" dirty="0"/>
              <a:t>Fisher information (F) is extracted from theoretically computer Hellinger distance. F/N &gt; 1 indicates the state is entangled.</a:t>
            </a:r>
          </a:p>
        </p:txBody>
      </p:sp>
      <p:sp>
        <p:nvSpPr>
          <p:cNvPr id="69" name="Rectangle 68"/>
          <p:cNvSpPr/>
          <p:nvPr/>
        </p:nvSpPr>
        <p:spPr>
          <a:xfrm>
            <a:off x="45220645" y="28074796"/>
            <a:ext cx="5518522" cy="269867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
        <p:nvSpPr>
          <p:cNvPr id="39" name="Right Arrow 38"/>
          <p:cNvSpPr/>
          <p:nvPr/>
        </p:nvSpPr>
        <p:spPr>
          <a:xfrm>
            <a:off x="9005887" y="10648982"/>
            <a:ext cx="522440" cy="539936"/>
          </a:xfrm>
          <a:prstGeom prst="rightArrow">
            <a:avLst>
              <a:gd name="adj1" fmla="val 46472"/>
              <a:gd name="adj2" fmla="val 427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
        <p:nvSpPr>
          <p:cNvPr id="21" name="TextBox 20"/>
          <p:cNvSpPr txBox="1"/>
          <p:nvPr/>
        </p:nvSpPr>
        <p:spPr>
          <a:xfrm rot="21344544">
            <a:off x="1334164" y="10866955"/>
            <a:ext cx="692818" cy="292388"/>
          </a:xfrm>
          <a:prstGeom prst="rect">
            <a:avLst/>
          </a:prstGeom>
          <a:noFill/>
        </p:spPr>
        <p:txBody>
          <a:bodyPr wrap="none" rtlCol="0">
            <a:spAutoFit/>
          </a:bodyPr>
          <a:lstStyle/>
          <a:p>
            <a:r>
              <a:rPr lang="en-US" sz="1300" dirty="0"/>
              <a:t>Cooling</a:t>
            </a:r>
          </a:p>
        </p:txBody>
      </p:sp>
      <p:sp>
        <p:nvSpPr>
          <p:cNvPr id="382" name="TextBox 381"/>
          <p:cNvSpPr txBox="1"/>
          <p:nvPr/>
        </p:nvSpPr>
        <p:spPr>
          <a:xfrm>
            <a:off x="525890" y="22405767"/>
            <a:ext cx="11519827" cy="1569660"/>
          </a:xfrm>
          <a:prstGeom prst="rect">
            <a:avLst/>
          </a:prstGeom>
          <a:noFill/>
        </p:spPr>
        <p:txBody>
          <a:bodyPr wrap="square" rtlCol="0">
            <a:spAutoFit/>
          </a:bodyPr>
          <a:lstStyle/>
          <a:p>
            <a:pPr algn="just"/>
            <a:r>
              <a:rPr lang="en-US" sz="2400" dirty="0"/>
              <a:t>Two far-detuned laser beams produce a </a:t>
            </a:r>
            <a:r>
              <a:rPr lang="en-US" sz="2400" dirty="0">
                <a:solidFill>
                  <a:schemeClr val="accent6"/>
                </a:solidFill>
              </a:rPr>
              <a:t>spin-dependent optical dipole force (ODF)</a:t>
            </a:r>
            <a:r>
              <a:rPr lang="en-US" sz="2400" dirty="0"/>
              <a:t> at the ions that gives rise to a </a:t>
            </a:r>
            <a:r>
              <a:rPr lang="en-US" sz="2400" b="1" dirty="0"/>
              <a:t>spin-spin interaction</a:t>
            </a:r>
            <a:r>
              <a:rPr lang="en-US" sz="2400" dirty="0"/>
              <a:t>. Combined with a transverse magnetic field, we can realize non-trivial quantum magnetic interactions. </a:t>
            </a:r>
          </a:p>
          <a:p>
            <a:endParaRPr lang="en-US" sz="2400" dirty="0"/>
          </a:p>
        </p:txBody>
      </p:sp>
      <p:grpSp>
        <p:nvGrpSpPr>
          <p:cNvPr id="383" name="Group 382"/>
          <p:cNvGrpSpPr/>
          <p:nvPr/>
        </p:nvGrpSpPr>
        <p:grpSpPr>
          <a:xfrm>
            <a:off x="557410" y="24729347"/>
            <a:ext cx="5713704" cy="930071"/>
            <a:chOff x="5892783" y="9869376"/>
            <a:chExt cx="5713704" cy="933219"/>
          </a:xfrm>
        </p:grpSpPr>
        <p:sp>
          <p:nvSpPr>
            <p:cNvPr id="389" name="TextBox 388"/>
            <p:cNvSpPr txBox="1"/>
            <p:nvPr/>
          </p:nvSpPr>
          <p:spPr>
            <a:xfrm>
              <a:off x="5892783" y="9869376"/>
              <a:ext cx="2639148" cy="926455"/>
            </a:xfrm>
            <a:prstGeom prst="rect">
              <a:avLst/>
            </a:prstGeom>
            <a:noFill/>
          </p:spPr>
          <p:txBody>
            <a:bodyPr wrap="square" rtlCol="0">
              <a:spAutoFit/>
            </a:bodyPr>
            <a:lstStyle/>
            <a:p>
              <a:pPr algn="ctr"/>
              <a:r>
                <a:rPr lang="en-US" sz="1800" dirty="0"/>
                <a:t>Engineered Ising interaction from</a:t>
              </a:r>
            </a:p>
            <a:p>
              <a:pPr algn="ctr"/>
              <a:r>
                <a:rPr lang="en-US" sz="1800" dirty="0"/>
                <a:t>spin-dependent ODF</a:t>
              </a:r>
            </a:p>
          </p:txBody>
        </p:sp>
        <p:graphicFrame>
          <p:nvGraphicFramePr>
            <p:cNvPr id="390" name="Object 389"/>
            <p:cNvGraphicFramePr>
              <a:graphicFrameLocks noChangeAspect="1"/>
            </p:cNvGraphicFramePr>
            <p:nvPr>
              <p:extLst>
                <p:ext uri="{D42A27DB-BD31-4B8C-83A1-F6EECF244321}">
                  <p14:modId xmlns:p14="http://schemas.microsoft.com/office/powerpoint/2010/main" val="3845842763"/>
                </p:ext>
              </p:extLst>
            </p:nvPr>
          </p:nvGraphicFramePr>
          <p:xfrm>
            <a:off x="9014990" y="9921485"/>
            <a:ext cx="2591497" cy="881110"/>
          </p:xfrm>
          <a:graphic>
            <a:graphicData uri="http://schemas.openxmlformats.org/presentationml/2006/ole">
              <mc:AlternateContent xmlns:mc="http://schemas.openxmlformats.org/markup-compatibility/2006">
                <mc:Choice xmlns:v="urn:schemas-microsoft-com:vml" Requires="v">
                  <p:oleObj spid="_x0000_s4239" name="Equation" r:id="rId138" imgW="1269720" imgH="431640" progId="Equation.3">
                    <p:embed/>
                  </p:oleObj>
                </mc:Choice>
                <mc:Fallback>
                  <p:oleObj name="Equation" r:id="rId138" imgW="1269720" imgH="431640" progId="Equation.3">
                    <p:embed/>
                    <p:pic>
                      <p:nvPicPr>
                        <p:cNvPr id="0" name=""/>
                        <p:cNvPicPr/>
                        <p:nvPr/>
                      </p:nvPicPr>
                      <p:blipFill>
                        <a:blip r:embed="rId139"/>
                        <a:stretch>
                          <a:fillRect/>
                        </a:stretch>
                      </p:blipFill>
                      <p:spPr>
                        <a:xfrm>
                          <a:off x="9014990" y="9921485"/>
                          <a:ext cx="2591497" cy="881110"/>
                        </a:xfrm>
                        <a:prstGeom prst="rect">
                          <a:avLst/>
                        </a:prstGeom>
                      </p:spPr>
                    </p:pic>
                  </p:oleObj>
                </mc:Fallback>
              </mc:AlternateContent>
            </a:graphicData>
          </a:graphic>
        </p:graphicFrame>
        <p:sp>
          <p:nvSpPr>
            <p:cNvPr id="391" name="Right Arrow 390"/>
            <p:cNvSpPr/>
            <p:nvPr/>
          </p:nvSpPr>
          <p:spPr>
            <a:xfrm>
              <a:off x="8361504" y="10212186"/>
              <a:ext cx="417559" cy="3048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a:solidFill>
                  <a:srgbClr val="C00000"/>
                </a:solidFill>
              </a:endParaRPr>
            </a:p>
          </p:txBody>
        </p:sp>
      </p:grpSp>
      <p:grpSp>
        <p:nvGrpSpPr>
          <p:cNvPr id="384" name="Group 383"/>
          <p:cNvGrpSpPr/>
          <p:nvPr/>
        </p:nvGrpSpPr>
        <p:grpSpPr>
          <a:xfrm>
            <a:off x="923355" y="23784556"/>
            <a:ext cx="4898789" cy="769434"/>
            <a:chOff x="7738191" y="11577696"/>
            <a:chExt cx="4898789" cy="769434"/>
          </a:xfrm>
        </p:grpSpPr>
        <p:sp>
          <p:nvSpPr>
            <p:cNvPr id="385" name="TextBox 384"/>
            <p:cNvSpPr txBox="1"/>
            <p:nvPr/>
          </p:nvSpPr>
          <p:spPr>
            <a:xfrm>
              <a:off x="7738191" y="11577696"/>
              <a:ext cx="2343526" cy="646331"/>
            </a:xfrm>
            <a:prstGeom prst="rect">
              <a:avLst/>
            </a:prstGeom>
            <a:noFill/>
          </p:spPr>
          <p:txBody>
            <a:bodyPr wrap="none" rtlCol="0">
              <a:spAutoFit/>
            </a:bodyPr>
            <a:lstStyle/>
            <a:p>
              <a:pPr algn="ctr"/>
              <a:r>
                <a:rPr lang="en-US" sz="1800" dirty="0">
                  <a:solidFill>
                    <a:prstClr val="black"/>
                  </a:solidFill>
                </a:rPr>
                <a:t>Transverse B-field from</a:t>
              </a:r>
            </a:p>
            <a:p>
              <a:pPr algn="ctr"/>
              <a:r>
                <a:rPr lang="en-US" sz="1800" dirty="0">
                  <a:solidFill>
                    <a:prstClr val="black"/>
                  </a:solidFill>
                </a:rPr>
                <a:t>124 GHz microwaves</a:t>
              </a:r>
            </a:p>
          </p:txBody>
        </p:sp>
        <p:graphicFrame>
          <p:nvGraphicFramePr>
            <p:cNvPr id="386" name="Object 385"/>
            <p:cNvGraphicFramePr>
              <a:graphicFrameLocks noChangeAspect="1"/>
            </p:cNvGraphicFramePr>
            <p:nvPr>
              <p:extLst>
                <p:ext uri="{D42A27DB-BD31-4B8C-83A1-F6EECF244321}">
                  <p14:modId xmlns:p14="http://schemas.microsoft.com/office/powerpoint/2010/main" val="185772139"/>
                </p:ext>
              </p:extLst>
            </p:nvPr>
          </p:nvGraphicFramePr>
          <p:xfrm>
            <a:off x="10699641" y="11630580"/>
            <a:ext cx="1937339" cy="716550"/>
          </p:xfrm>
          <a:graphic>
            <a:graphicData uri="http://schemas.openxmlformats.org/presentationml/2006/ole">
              <mc:AlternateContent xmlns:mc="http://schemas.openxmlformats.org/markup-compatibility/2006">
                <mc:Choice xmlns:v="urn:schemas-microsoft-com:vml" Requires="v">
                  <p:oleObj spid="_x0000_s4240" name="Equation" r:id="rId140" imgW="927000" imgH="342720" progId="Equation.3">
                    <p:embed/>
                  </p:oleObj>
                </mc:Choice>
                <mc:Fallback>
                  <p:oleObj name="Equation" r:id="rId140" imgW="927000" imgH="342720" progId="Equation.3">
                    <p:embed/>
                    <p:pic>
                      <p:nvPicPr>
                        <p:cNvPr id="0" name=""/>
                        <p:cNvPicPr/>
                        <p:nvPr/>
                      </p:nvPicPr>
                      <p:blipFill>
                        <a:blip r:embed="rId141"/>
                        <a:stretch>
                          <a:fillRect/>
                        </a:stretch>
                      </p:blipFill>
                      <p:spPr>
                        <a:xfrm>
                          <a:off x="10699641" y="11630580"/>
                          <a:ext cx="1937339" cy="716550"/>
                        </a:xfrm>
                        <a:prstGeom prst="rect">
                          <a:avLst/>
                        </a:prstGeom>
                      </p:spPr>
                    </p:pic>
                  </p:oleObj>
                </mc:Fallback>
              </mc:AlternateContent>
            </a:graphicData>
          </a:graphic>
        </p:graphicFrame>
        <p:sp>
          <p:nvSpPr>
            <p:cNvPr id="387" name="Right Arrow 386"/>
            <p:cNvSpPr/>
            <p:nvPr/>
          </p:nvSpPr>
          <p:spPr>
            <a:xfrm>
              <a:off x="10034551" y="11742855"/>
              <a:ext cx="417559" cy="307237"/>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a:solidFill>
                  <a:srgbClr val="C00000"/>
                </a:solidFill>
              </a:endParaRPr>
            </a:p>
          </p:txBody>
        </p:sp>
      </p:grpSp>
      <p:sp>
        <p:nvSpPr>
          <p:cNvPr id="420" name="TextBox 419"/>
          <p:cNvSpPr txBox="1"/>
          <p:nvPr/>
        </p:nvSpPr>
        <p:spPr>
          <a:xfrm>
            <a:off x="536051" y="21669464"/>
            <a:ext cx="11186909" cy="830997"/>
          </a:xfrm>
          <a:prstGeom prst="rect">
            <a:avLst/>
          </a:prstGeom>
          <a:noFill/>
        </p:spPr>
        <p:txBody>
          <a:bodyPr wrap="none" rtlCol="0">
            <a:spAutoFit/>
          </a:bodyPr>
          <a:lstStyle/>
          <a:p>
            <a:r>
              <a:rPr lang="en-US" sz="4800" b="1" dirty="0"/>
              <a:t>Ising interaction with spin-dependent force</a:t>
            </a:r>
            <a:endParaRPr lang="en-US" sz="4800" b="1" baseline="30000" dirty="0"/>
          </a:p>
        </p:txBody>
      </p:sp>
      <mc:AlternateContent xmlns:mc="http://schemas.openxmlformats.org/markup-compatibility/2006">
        <mc:Choice xmlns:a14="http://schemas.microsoft.com/office/drawing/2010/main" Requires="a14">
          <p:sp>
            <p:nvSpPr>
              <p:cNvPr id="160" name="TextBox 159"/>
              <p:cNvSpPr txBox="1"/>
              <p:nvPr/>
            </p:nvSpPr>
            <p:spPr>
              <a:xfrm>
                <a:off x="6365375" y="23706232"/>
                <a:ext cx="5989646" cy="1230080"/>
              </a:xfrm>
              <a:prstGeom prst="rect">
                <a:avLst/>
              </a:prstGeom>
              <a:noFill/>
            </p:spPr>
            <p:txBody>
              <a:bodyPr wrap="square" rtlCol="0">
                <a:spAutoFit/>
              </a:bodyPr>
              <a:lstStyle/>
              <a:p>
                <a:r>
                  <a:rPr lang="en-US" sz="2400" dirty="0">
                    <a:solidFill>
                      <a:prstClr val="black"/>
                    </a:solidFill>
                  </a:rPr>
                  <a:t>Coupling to different axial modes allows for a </a:t>
                </a:r>
                <a:r>
                  <a:rPr lang="en-US" sz="2400" b="1" dirty="0">
                    <a:solidFill>
                      <a:prstClr val="black"/>
                    </a:solidFill>
                  </a:rPr>
                  <a:t>tunable interaction range </a:t>
                </a:r>
              </a:p>
              <a:p>
                <a:r>
                  <a:rPr lang="en-US" sz="2400" dirty="0">
                    <a:solidFill>
                      <a:prstClr val="black"/>
                    </a:solidFill>
                  </a:rPr>
                  <a:t>where </a:t>
                </a:r>
                <a14:m>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i="1">
                            <a:solidFill>
                              <a:prstClr val="black"/>
                            </a:solidFill>
                            <a:latin typeface="Cambria Math" panose="02040503050406030204" pitchFamily="18" charset="0"/>
                          </a:rPr>
                          <m:t>𝑖𝑗</m:t>
                        </m:r>
                      </m:sub>
                    </m:sSub>
                  </m:oMath>
                </a14:m>
                <a:r>
                  <a:rPr lang="en-US" sz="2400" dirty="0">
                    <a:solidFill>
                      <a:prstClr val="black"/>
                    </a:solidFill>
                  </a:rPr>
                  <a:t> is the distance between ions </a:t>
                </a:r>
                <a14:m>
                  <m:oMath xmlns:m="http://schemas.openxmlformats.org/officeDocument/2006/math">
                    <m:r>
                      <a:rPr lang="en-US" sz="2400" i="1">
                        <a:solidFill>
                          <a:prstClr val="black"/>
                        </a:solidFill>
                        <a:latin typeface="Cambria Math" panose="02040503050406030204" pitchFamily="18" charset="0"/>
                      </a:rPr>
                      <m:t>𝑖</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𝑗</m:t>
                    </m:r>
                  </m:oMath>
                </a14:m>
                <a:r>
                  <a:rPr lang="en-US" sz="2400" i="1" dirty="0">
                    <a:solidFill>
                      <a:prstClr val="black"/>
                    </a:solidFill>
                  </a:rPr>
                  <a:t>.</a:t>
                </a:r>
              </a:p>
            </p:txBody>
          </p:sp>
        </mc:Choice>
        <mc:Fallback>
          <p:sp>
            <p:nvSpPr>
              <p:cNvPr id="160" name="TextBox 159"/>
              <p:cNvSpPr txBox="1">
                <a:spLocks noRot="1" noChangeAspect="1" noMove="1" noResize="1" noEditPoints="1" noAdjustHandles="1" noChangeArrowheads="1" noChangeShapeType="1" noTextEdit="1"/>
              </p:cNvSpPr>
              <p:nvPr/>
            </p:nvSpPr>
            <p:spPr>
              <a:xfrm>
                <a:off x="6365375" y="23706232"/>
                <a:ext cx="5989646" cy="1230080"/>
              </a:xfrm>
              <a:prstGeom prst="rect">
                <a:avLst/>
              </a:prstGeom>
              <a:blipFill>
                <a:blip r:embed="rId142"/>
                <a:stretch>
                  <a:fillRect l="-1526" t="-3960" b="-8416"/>
                </a:stretch>
              </a:blipFill>
            </p:spPr>
            <p:txBody>
              <a:bodyPr/>
              <a:lstStyle/>
              <a:p>
                <a:r>
                  <a:rPr lang="en-US">
                    <a:noFill/>
                  </a:rPr>
                  <a:t> </a:t>
                </a:r>
              </a:p>
            </p:txBody>
          </p:sp>
        </mc:Fallback>
      </mc:AlternateContent>
      <p:graphicFrame>
        <p:nvGraphicFramePr>
          <p:cNvPr id="155" name="Object 154"/>
          <p:cNvGraphicFramePr>
            <a:graphicFrameLocks noChangeAspect="1"/>
          </p:cNvGraphicFramePr>
          <p:nvPr>
            <p:extLst>
              <p:ext uri="{D42A27DB-BD31-4B8C-83A1-F6EECF244321}">
                <p14:modId xmlns:p14="http://schemas.microsoft.com/office/powerpoint/2010/main" val="728465320"/>
              </p:ext>
            </p:extLst>
          </p:nvPr>
        </p:nvGraphicFramePr>
        <p:xfrm>
          <a:off x="9720330" y="24073622"/>
          <a:ext cx="2303463" cy="495300"/>
        </p:xfrm>
        <a:graphic>
          <a:graphicData uri="http://schemas.openxmlformats.org/presentationml/2006/ole">
            <mc:AlternateContent xmlns:mc="http://schemas.openxmlformats.org/markup-compatibility/2006">
              <mc:Choice xmlns:v="urn:schemas-microsoft-com:vml" Requires="v">
                <p:oleObj spid="_x0000_s4241" name="Equation" r:id="rId143" imgW="1180800" imgH="253800" progId="Equation.3">
                  <p:embed/>
                </p:oleObj>
              </mc:Choice>
              <mc:Fallback>
                <p:oleObj name="Equation" r:id="rId143" imgW="1180800" imgH="253800" progId="Equation.3">
                  <p:embed/>
                  <p:pic>
                    <p:nvPicPr>
                      <p:cNvPr id="0" name=""/>
                      <p:cNvPicPr/>
                      <p:nvPr/>
                    </p:nvPicPr>
                    <p:blipFill>
                      <a:blip r:embed="rId144"/>
                      <a:stretch>
                        <a:fillRect/>
                      </a:stretch>
                    </p:blipFill>
                    <p:spPr>
                      <a:xfrm>
                        <a:off x="9720330" y="24073622"/>
                        <a:ext cx="2303463" cy="495300"/>
                      </a:xfrm>
                      <a:prstGeom prst="rect">
                        <a:avLst/>
                      </a:prstGeom>
                    </p:spPr>
                  </p:pic>
                </p:oleObj>
              </mc:Fallback>
            </mc:AlternateContent>
          </a:graphicData>
        </a:graphic>
      </p:graphicFrame>
      <p:grpSp>
        <p:nvGrpSpPr>
          <p:cNvPr id="63" name="Group 62"/>
          <p:cNvGrpSpPr/>
          <p:nvPr/>
        </p:nvGrpSpPr>
        <p:grpSpPr>
          <a:xfrm>
            <a:off x="6596993" y="24794043"/>
            <a:ext cx="5709621" cy="2524549"/>
            <a:chOff x="6509499" y="26149223"/>
            <a:chExt cx="5709621" cy="2524549"/>
          </a:xfrm>
        </p:grpSpPr>
        <p:pic>
          <p:nvPicPr>
            <p:cNvPr id="3" name="Picture 2"/>
            <p:cNvPicPr>
              <a:picLocks noChangeAspect="1"/>
            </p:cNvPicPr>
            <p:nvPr/>
          </p:nvPicPr>
          <p:blipFill>
            <a:blip r:embed="rId145"/>
            <a:stretch>
              <a:fillRect/>
            </a:stretch>
          </p:blipFill>
          <p:spPr>
            <a:xfrm>
              <a:off x="6541993" y="26149223"/>
              <a:ext cx="5677127" cy="2524549"/>
            </a:xfrm>
            <a:prstGeom prst="rect">
              <a:avLst/>
            </a:prstGeom>
          </p:spPr>
        </p:pic>
        <p:sp>
          <p:nvSpPr>
            <p:cNvPr id="53" name="Rectangle 52"/>
            <p:cNvSpPr/>
            <p:nvPr/>
          </p:nvSpPr>
          <p:spPr>
            <a:xfrm>
              <a:off x="6509499" y="26195026"/>
              <a:ext cx="334603" cy="461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grpSp>
      <mc:AlternateContent xmlns:mc="http://schemas.openxmlformats.org/markup-compatibility/2006" xmlns:a14="http://schemas.microsoft.com/office/drawing/2010/main">
        <mc:Choice Requires="a14">
          <p:sp>
            <p:nvSpPr>
              <p:cNvPr id="11" name="TextBox 10"/>
              <p:cNvSpPr txBox="1"/>
              <p:nvPr/>
            </p:nvSpPr>
            <p:spPr>
              <a:xfrm>
                <a:off x="7531083" y="27465629"/>
                <a:ext cx="4322962" cy="13847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𝐽</m:t>
                          </m:r>
                        </m:e>
                        <m:sub>
                          <m:r>
                            <a:rPr lang="en-US" sz="3200" i="1">
                              <a:latin typeface="Cambria Math" panose="02040503050406030204" pitchFamily="18" charset="0"/>
                              <a:ea typeface="Cambria Math" panose="02040503050406030204" pitchFamily="18" charset="0"/>
                            </a:rPr>
                            <m:t>𝑖</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𝑗</m:t>
                          </m:r>
                        </m:sub>
                      </m:sSub>
                      <m:r>
                        <a:rPr lang="en-US" sz="3200" i="1">
                          <a:latin typeface="Cambria Math" panose="02040503050406030204" pitchFamily="18" charset="0"/>
                          <a:ea typeface="Cambria Math" panose="02040503050406030204" pitchFamily="18" charset="0"/>
                        </a:rPr>
                        <m:t>=</m:t>
                      </m:r>
                      <m:f>
                        <m:fPr>
                          <m:ctrlPr>
                            <a:rPr lang="en-US" sz="3200" i="1">
                              <a:latin typeface="Cambria Math" panose="02040503050406030204" pitchFamily="18" charset="0"/>
                              <a:ea typeface="Cambria Math" panose="02040503050406030204" pitchFamily="18" charset="0"/>
                            </a:rPr>
                          </m:ctrlPr>
                        </m:fPr>
                        <m:num>
                          <m:sSubSup>
                            <m:sSubSupPr>
                              <m:ctrlPr>
                                <a:rPr lang="en-US" sz="3200" i="1">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𝐹</m:t>
                              </m:r>
                            </m:e>
                            <m:sub>
                              <m:r>
                                <a:rPr lang="en-US" sz="3200" i="1">
                                  <a:latin typeface="Cambria Math" panose="02040503050406030204" pitchFamily="18" charset="0"/>
                                  <a:ea typeface="Cambria Math" panose="02040503050406030204" pitchFamily="18" charset="0"/>
                                </a:rPr>
                                <m:t>0</m:t>
                              </m:r>
                            </m:sub>
                            <m:sup>
                              <m:r>
                                <a:rPr lang="en-US" sz="3200" i="1">
                                  <a:latin typeface="Cambria Math" panose="02040503050406030204" pitchFamily="18" charset="0"/>
                                  <a:ea typeface="Cambria Math" panose="02040503050406030204" pitchFamily="18" charset="0"/>
                                </a:rPr>
                                <m:t>2</m:t>
                              </m:r>
                            </m:sup>
                          </m:sSubSup>
                          <m:r>
                            <a:rPr lang="en-US" sz="3200" i="1">
                              <a:latin typeface="Cambria Math" panose="02040503050406030204" pitchFamily="18" charset="0"/>
                              <a:ea typeface="Cambria Math" panose="02040503050406030204" pitchFamily="18" charset="0"/>
                            </a:rPr>
                            <m:t>𝑁</m:t>
                          </m:r>
                        </m:num>
                        <m:den>
                          <m:r>
                            <a:rPr lang="en-US" sz="3200" i="1">
                              <a:latin typeface="Cambria Math" panose="02040503050406030204" pitchFamily="18" charset="0"/>
                              <a:ea typeface="Cambria Math" panose="02040503050406030204" pitchFamily="18" charset="0"/>
                            </a:rPr>
                            <m:t>2ℏ</m:t>
                          </m:r>
                          <m:r>
                            <a:rPr lang="en-US" sz="3200" i="1">
                              <a:latin typeface="Cambria Math" panose="02040503050406030204" pitchFamily="18" charset="0"/>
                              <a:ea typeface="Cambria Math" panose="02040503050406030204" pitchFamily="18" charset="0"/>
                            </a:rPr>
                            <m:t>𝑀</m:t>
                          </m:r>
                        </m:den>
                      </m:f>
                      <m:nary>
                        <m:naryPr>
                          <m:chr m:val="∑"/>
                          <m:ctrlPr>
                            <a:rPr lang="el-GR" sz="3200" i="1">
                              <a:latin typeface="Cambria Math" panose="02040503050406030204" pitchFamily="18" charset="0"/>
                              <a:ea typeface="Cambria Math" panose="02040503050406030204" pitchFamily="18" charset="0"/>
                            </a:rPr>
                          </m:ctrlPr>
                        </m:naryPr>
                        <m:sub>
                          <m:r>
                            <m:rPr>
                              <m:brk m:alnAt="23"/>
                            </m:rPr>
                            <a:rPr lang="en-US" sz="3200" i="1">
                              <a:latin typeface="Cambria Math" panose="02040503050406030204" pitchFamily="18" charset="0"/>
                              <a:ea typeface="Cambria Math" panose="02040503050406030204" pitchFamily="18" charset="0"/>
                            </a:rPr>
                            <m:t>𝑚</m:t>
                          </m:r>
                          <m:r>
                            <a:rPr lang="en-US" sz="3200" i="1">
                              <a:latin typeface="Cambria Math" panose="02040503050406030204" pitchFamily="18" charset="0"/>
                              <a:ea typeface="Cambria Math" panose="02040503050406030204" pitchFamily="18" charset="0"/>
                            </a:rPr>
                            <m:t>=1</m:t>
                          </m:r>
                        </m:sub>
                        <m:sup>
                          <m:r>
                            <a:rPr lang="en-US" sz="3200" i="1">
                              <a:latin typeface="Cambria Math" panose="02040503050406030204" pitchFamily="18" charset="0"/>
                              <a:ea typeface="Cambria Math" panose="02040503050406030204" pitchFamily="18" charset="0"/>
                            </a:rPr>
                            <m:t>𝑁</m:t>
                          </m:r>
                        </m:sup>
                        <m:e>
                          <m:f>
                            <m:fPr>
                              <m:ctrlPr>
                                <a:rPr lang="el-GR" sz="3200" i="1">
                                  <a:latin typeface="Cambria Math" panose="02040503050406030204" pitchFamily="18" charset="0"/>
                                  <a:ea typeface="Cambria Math" panose="02040503050406030204" pitchFamily="18" charset="0"/>
                                </a:rPr>
                              </m:ctrlPr>
                            </m:fPr>
                            <m:num>
                              <m:sSub>
                                <m:sSubPr>
                                  <m:ctrlPr>
                                    <a:rPr lang="el-GR"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𝑏</m:t>
                                  </m:r>
                                </m:e>
                                <m:sub>
                                  <m:r>
                                    <a:rPr lang="en-US" sz="3200" i="1">
                                      <a:latin typeface="Cambria Math" panose="02040503050406030204" pitchFamily="18" charset="0"/>
                                      <a:ea typeface="Cambria Math" panose="02040503050406030204" pitchFamily="18" charset="0"/>
                                    </a:rPr>
                                    <m:t>𝑖</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𝑚</m:t>
                                  </m:r>
                                </m:sub>
                              </m:sSub>
                              <m:sSub>
                                <m:sSubPr>
                                  <m:ctrlPr>
                                    <a:rPr lang="el-GR"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𝑏</m:t>
                                  </m:r>
                                </m:e>
                                <m:sub>
                                  <m:r>
                                    <a:rPr lang="en-US" sz="3200" i="1">
                                      <a:latin typeface="Cambria Math" panose="02040503050406030204" pitchFamily="18" charset="0"/>
                                      <a:ea typeface="Cambria Math" panose="02040503050406030204" pitchFamily="18" charset="0"/>
                                    </a:rPr>
                                    <m:t>𝑗</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𝑚</m:t>
                                  </m:r>
                                </m:sub>
                              </m:sSub>
                            </m:num>
                            <m:den>
                              <m:sSubSup>
                                <m:sSubSupPr>
                                  <m:ctrlPr>
                                    <a:rPr lang="el-GR" sz="3200" i="1">
                                      <a:latin typeface="Cambria Math" panose="02040503050406030204" pitchFamily="18" charset="0"/>
                                      <a:ea typeface="Cambria Math" panose="02040503050406030204" pitchFamily="18" charset="0"/>
                                    </a:rPr>
                                  </m:ctrlPr>
                                </m:sSubSupPr>
                                <m:e>
                                  <m:r>
                                    <a:rPr lang="el-GR" sz="3200" i="1">
                                      <a:latin typeface="Cambria Math" panose="02040503050406030204" pitchFamily="18" charset="0"/>
                                      <a:ea typeface="Cambria Math" panose="02040503050406030204" pitchFamily="18" charset="0"/>
                                    </a:rPr>
                                    <m:t>𝜇</m:t>
                                  </m:r>
                                </m:e>
                                <m:sub>
                                  <m:r>
                                    <a:rPr lang="en-US" sz="3200" i="1">
                                      <a:latin typeface="Cambria Math" panose="02040503050406030204" pitchFamily="18" charset="0"/>
                                      <a:ea typeface="Cambria Math" panose="02040503050406030204" pitchFamily="18" charset="0"/>
                                    </a:rPr>
                                    <m:t>𝑅</m:t>
                                  </m:r>
                                </m:sub>
                                <m:sup>
                                  <m:r>
                                    <a:rPr lang="en-US" sz="3200" i="1">
                                      <a:latin typeface="Cambria Math" panose="02040503050406030204" pitchFamily="18" charset="0"/>
                                      <a:ea typeface="Cambria Math" panose="02040503050406030204" pitchFamily="18" charset="0"/>
                                    </a:rPr>
                                    <m:t>2</m:t>
                                  </m:r>
                                </m:sup>
                              </m:sSubSup>
                              <m:r>
                                <a:rPr lang="en-US" sz="3200" i="1">
                                  <a:latin typeface="Cambria Math" panose="02040503050406030204" pitchFamily="18" charset="0"/>
                                  <a:ea typeface="Cambria Math" panose="02040503050406030204" pitchFamily="18" charset="0"/>
                                </a:rPr>
                                <m:t>−</m:t>
                              </m:r>
                              <m:sSubSup>
                                <m:sSubSupPr>
                                  <m:ctrlPr>
                                    <a:rPr lang="en-US" sz="3200" i="1">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𝜔</m:t>
                                  </m:r>
                                </m:e>
                                <m:sub>
                                  <m:r>
                                    <a:rPr lang="en-US" sz="3200" i="1">
                                      <a:latin typeface="Cambria Math" panose="02040503050406030204" pitchFamily="18" charset="0"/>
                                      <a:ea typeface="Cambria Math" panose="02040503050406030204" pitchFamily="18" charset="0"/>
                                    </a:rPr>
                                    <m:t>𝑚</m:t>
                                  </m:r>
                                </m:sub>
                                <m:sup>
                                  <m:r>
                                    <a:rPr lang="en-US" sz="3200" i="1">
                                      <a:latin typeface="Cambria Math" panose="02040503050406030204" pitchFamily="18" charset="0"/>
                                      <a:ea typeface="Cambria Math" panose="02040503050406030204" pitchFamily="18" charset="0"/>
                                    </a:rPr>
                                    <m:t>2</m:t>
                                  </m:r>
                                </m:sup>
                              </m:sSubSup>
                            </m:den>
                          </m:f>
                        </m:e>
                      </m:nary>
                    </m:oMath>
                  </m:oMathPara>
                </a14:m>
                <a:endParaRPr lang="en-US" sz="3200" dirty="0">
                  <a:latin typeface="Cambria Math" panose="02040503050406030204" pitchFamily="18" charset="0"/>
                  <a:ea typeface="Cambria Math" panose="020405030504060302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531083" y="27465629"/>
                <a:ext cx="4322962" cy="1384738"/>
              </a:xfrm>
              <a:prstGeom prst="rect">
                <a:avLst/>
              </a:prstGeom>
              <a:blipFill>
                <a:blip r:embed="rId14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1556851" y="30100851"/>
                <a:ext cx="39307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ea typeface="Cambria Math" panose="02040503050406030204" pitchFamily="18" charset="0"/>
                            </a:rPr>
                            <m:t>↑</m:t>
                          </m:r>
                        </m:sub>
                      </m:sSub>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ea typeface="Cambria Math" panose="02040503050406030204" pitchFamily="18" charset="0"/>
                            </a:rPr>
                            <m:t>↓</m:t>
                          </m:r>
                        </m:sub>
                      </m:sSub>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0</m:t>
                          </m:r>
                        </m:sub>
                      </m:sSub>
                      <m:r>
                        <m:rPr>
                          <m:sty m:val="p"/>
                        </m:rPr>
                        <a:rPr lang="en-US" sz="2400">
                          <a:latin typeface="Cambria Math" panose="02040503050406030204" pitchFamily="18" charset="0"/>
                        </a:rPr>
                        <m:t>cos</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rPr>
                            <m:t>𝑅</m:t>
                          </m:r>
                        </m:sub>
                      </m:sSub>
                      <m:r>
                        <a:rPr lang="en-US" sz="2400" i="1">
                          <a:latin typeface="Cambria Math" panose="02040503050406030204" pitchFamily="18" charset="0"/>
                        </a:rPr>
                        <m:t>𝑡</m:t>
                      </m:r>
                      <m:r>
                        <a:rPr lang="en-US" sz="2400" i="1">
                          <a:latin typeface="Cambria Math" panose="02040503050406030204" pitchFamily="18" charset="0"/>
                        </a:rPr>
                        <m:t>)</m:t>
                      </m:r>
                    </m:oMath>
                  </m:oMathPara>
                </a14:m>
                <a:endParaRPr lang="en-US" sz="2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1556851" y="30100851"/>
                <a:ext cx="3930755" cy="369332"/>
              </a:xfrm>
              <a:prstGeom prst="rect">
                <a:avLst/>
              </a:prstGeom>
              <a:blipFill>
                <a:blip r:embed="rId148"/>
                <a:stretch>
                  <a:fillRect l="-1240" r="-2326"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8166829" y="29872379"/>
                <a:ext cx="3498715" cy="720454"/>
              </a:xfrm>
              <a:prstGeom prst="rect">
                <a:avLst/>
              </a:prstGeom>
              <a:noFill/>
            </p:spPr>
            <p:txBody>
              <a:bodyPr wrap="none" rtlCol="0">
                <a:spAutoFit/>
              </a:bodyPr>
              <a:lstStyle/>
              <a:p>
                <a:r>
                  <a:rPr lang="en-US" sz="2400" dirty="0"/>
                  <a:t>For </a:t>
                </a:r>
                <a:r>
                  <a:rPr lang="el-GR" sz="2400" dirty="0"/>
                  <a:t>α</a:t>
                </a:r>
                <a:r>
                  <a:rPr lang="en-US" sz="2400" dirty="0"/>
                  <a:t>&lt;&lt;1: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𝐽</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sub>
                    </m:sSub>
                    <m:r>
                      <a:rPr lang="en-US" sz="2400" i="1">
                        <a:latin typeface="Cambria Math" panose="02040503050406030204" pitchFamily="18" charset="0"/>
                        <a:ea typeface="Cambria Math" panose="02040503050406030204" pitchFamily="18" charset="0"/>
                      </a:rPr>
                      <m:t>≈</m:t>
                    </m:r>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𝐽</m:t>
                        </m:r>
                      </m:e>
                    </m:acc>
                    <m:r>
                      <a:rPr lang="en-US" sz="2400" i="1">
                        <a:latin typeface="Cambria Math" panose="02040503050406030204" pitchFamily="18" charset="0"/>
                      </a:rPr>
                      <m:t>=</m:t>
                    </m:r>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r>
                              <a:rPr lang="en-US" sz="2400" i="1">
                                <a:latin typeface="Cambria Math" panose="02040503050406030204" pitchFamily="18" charset="0"/>
                              </a:rPr>
                              <m:t>𝐹</m:t>
                            </m:r>
                          </m:e>
                          <m:sub>
                            <m:r>
                              <a:rPr lang="en-US" sz="2400" i="1">
                                <a:latin typeface="Cambria Math" panose="02040503050406030204" pitchFamily="18" charset="0"/>
                              </a:rPr>
                              <m:t>0</m:t>
                            </m:r>
                          </m:sub>
                          <m:sup>
                            <m:r>
                              <a:rPr lang="en-US" sz="2400" i="1">
                                <a:latin typeface="Cambria Math" panose="02040503050406030204" pitchFamily="18" charset="0"/>
                              </a:rPr>
                              <m:t>2</m:t>
                            </m:r>
                          </m:sup>
                        </m:sSubSup>
                      </m:num>
                      <m:den>
                        <m:r>
                          <a:rPr lang="en-US" sz="2400" i="1">
                            <a:latin typeface="Cambria Math" panose="02040503050406030204" pitchFamily="18" charset="0"/>
                          </a:rPr>
                          <m:t>4</m:t>
                        </m:r>
                        <m:r>
                          <a:rPr lang="en-US" sz="2400" i="1">
                            <a:latin typeface="Cambria Math" panose="02040503050406030204" pitchFamily="18" charset="0"/>
                          </a:rPr>
                          <m:t>𝑀</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𝑧</m:t>
                            </m:r>
                          </m:sub>
                        </m:sSub>
                        <m:r>
                          <a:rPr lang="en-US" sz="2400" i="1">
                            <a:latin typeface="Cambria Math" panose="02040503050406030204" pitchFamily="18" charset="0"/>
                            <a:ea typeface="Cambria Math" panose="02040503050406030204" pitchFamily="18" charset="0"/>
                          </a:rPr>
                          <m:t>𝛿</m:t>
                        </m:r>
                      </m:den>
                    </m:f>
                  </m:oMath>
                </a14:m>
                <a:endParaRPr lang="en-US" sz="2400" dirty="0"/>
              </a:p>
            </p:txBody>
          </p:sp>
        </mc:Choice>
        <mc:Fallback xmlns="">
          <p:sp>
            <p:nvSpPr>
              <p:cNvPr id="81" name="TextBox 80"/>
              <p:cNvSpPr txBox="1">
                <a:spLocks noRot="1" noChangeAspect="1" noMove="1" noResize="1" noEditPoints="1" noAdjustHandles="1" noChangeArrowheads="1" noChangeShapeType="1" noTextEdit="1"/>
              </p:cNvSpPr>
              <p:nvPr/>
            </p:nvSpPr>
            <p:spPr>
              <a:xfrm>
                <a:off x="8166829" y="29872379"/>
                <a:ext cx="3498715" cy="720454"/>
              </a:xfrm>
              <a:prstGeom prst="rect">
                <a:avLst/>
              </a:prstGeom>
              <a:blipFill>
                <a:blip r:embed="rId149"/>
                <a:stretch>
                  <a:fillRect l="-2787" b="-840"/>
                </a:stretch>
              </a:blipFill>
            </p:spPr>
            <p:txBody>
              <a:bodyPr/>
              <a:lstStyle/>
              <a:p>
                <a:r>
                  <a:rPr lang="en-US">
                    <a:noFill/>
                  </a:rPr>
                  <a:t> </a:t>
                </a:r>
              </a:p>
            </p:txBody>
          </p:sp>
        </mc:Fallback>
      </mc:AlternateContent>
      <p:pic>
        <p:nvPicPr>
          <p:cNvPr id="407" name="Picture 406"/>
          <p:cNvPicPr>
            <a:picLocks noChangeAspect="1"/>
          </p:cNvPicPr>
          <p:nvPr/>
        </p:nvPicPr>
        <p:blipFill>
          <a:blip r:embed="rId150">
            <a:extLst>
              <a:ext uri="{28A0092B-C50C-407E-A947-70E740481C1C}">
                <a14:useLocalDpi xmlns:a14="http://schemas.microsoft.com/office/drawing/2010/main" val="0"/>
              </a:ext>
            </a:extLst>
          </a:blip>
          <a:stretch>
            <a:fillRect/>
          </a:stretch>
        </p:blipFill>
        <p:spPr>
          <a:xfrm>
            <a:off x="26963418" y="6205485"/>
            <a:ext cx="9861900" cy="2180843"/>
          </a:xfrm>
          <a:prstGeom prst="rect">
            <a:avLst/>
          </a:prstGeom>
        </p:spPr>
      </p:pic>
      <mc:AlternateContent xmlns:mc="http://schemas.openxmlformats.org/markup-compatibility/2006">
        <mc:Choice xmlns:a14="http://schemas.microsoft.com/office/drawing/2010/main" Requires="a14">
          <p:sp>
            <p:nvSpPr>
              <p:cNvPr id="408" name="TextBox 407"/>
              <p:cNvSpPr txBox="1"/>
              <p:nvPr/>
            </p:nvSpPr>
            <p:spPr>
              <a:xfrm>
                <a:off x="26000687" y="4011129"/>
                <a:ext cx="11786418" cy="2212337"/>
              </a:xfrm>
              <a:prstGeom prst="rect">
                <a:avLst/>
              </a:prstGeom>
              <a:noFill/>
            </p:spPr>
            <p:txBody>
              <a:bodyPr wrap="square" rtlCol="0">
                <a:spAutoFit/>
              </a:bodyPr>
              <a:lstStyle/>
              <a:p>
                <a:pPr algn="just"/>
                <a:r>
                  <a:rPr lang="en-US" sz="2250" dirty="0"/>
                  <a:t>We use spin squeezing as a benchmark of quantum correlations in the spin ensemble. The coherent Ising interaction in the presence of decoherence from spontaneous emission requires theory for the many-body physics of an open quantum system. To benchmark entanglement experimentally, we measure both the reduction in the average collective spin component </a:t>
                </a:r>
                <a14:m>
                  <m:oMath xmlns:m="http://schemas.openxmlformats.org/officeDocument/2006/math">
                    <m:d>
                      <m:dPr>
                        <m:begChr m:val="⟨"/>
                        <m:endChr m:val="⟩"/>
                        <m:ctrlPr>
                          <a:rPr lang="en-US" sz="2250" i="1">
                            <a:latin typeface="Cambria Math" panose="02040503050406030204" pitchFamily="18" charset="0"/>
                            <a:ea typeface="Cambria Math" panose="02040503050406030204" pitchFamily="18" charset="0"/>
                          </a:rPr>
                        </m:ctrlPr>
                      </m:dPr>
                      <m:e>
                        <m:sSub>
                          <m:sSubPr>
                            <m:ctrlPr>
                              <a:rPr lang="en-US" sz="2250" i="1">
                                <a:latin typeface="Cambria Math" panose="02040503050406030204" pitchFamily="18" charset="0"/>
                                <a:ea typeface="Cambria Math" panose="02040503050406030204" pitchFamily="18" charset="0"/>
                              </a:rPr>
                            </m:ctrlPr>
                          </m:sSubPr>
                          <m:e>
                            <m:r>
                              <a:rPr lang="en-US" sz="2250" i="1">
                                <a:latin typeface="Cambria Math" panose="02040503050406030204" pitchFamily="18" charset="0"/>
                                <a:ea typeface="Cambria Math" panose="02040503050406030204" pitchFamily="18" charset="0"/>
                              </a:rPr>
                              <m:t>𝑆</m:t>
                            </m:r>
                          </m:e>
                          <m:sub>
                            <m:r>
                              <a:rPr lang="en-US" sz="2250" i="1">
                                <a:latin typeface="Cambria Math" panose="02040503050406030204" pitchFamily="18" charset="0"/>
                                <a:ea typeface="Cambria Math" panose="02040503050406030204" pitchFamily="18" charset="0"/>
                              </a:rPr>
                              <m:t>𝑥</m:t>
                            </m:r>
                          </m:sub>
                        </m:sSub>
                      </m:e>
                    </m:d>
                  </m:oMath>
                </a14:m>
                <a:r>
                  <a:rPr lang="en-US" sz="2250" dirty="0"/>
                  <a:t>, equivalent to the Ramsey fringe contrast, and collective spin variance </a:t>
                </a:r>
                <a14:m>
                  <m:oMath xmlns:m="http://schemas.openxmlformats.org/officeDocument/2006/math">
                    <m:r>
                      <a:rPr lang="en-US" sz="2250" i="1">
                        <a:latin typeface="Cambria Math" panose="02040503050406030204" pitchFamily="18" charset="0"/>
                      </a:rPr>
                      <m:t>(</m:t>
                    </m:r>
                    <m:r>
                      <m:rPr>
                        <m:sty m:val="p"/>
                      </m:rPr>
                      <a:rPr lang="el-GR" sz="2250" i="1">
                        <a:latin typeface="Cambria Math" panose="02040503050406030204" pitchFamily="18" charset="0"/>
                        <a:ea typeface="Cambria Math" panose="02040503050406030204" pitchFamily="18" charset="0"/>
                      </a:rPr>
                      <m:t>Δ</m:t>
                    </m:r>
                    <m:sSub>
                      <m:sSubPr>
                        <m:ctrlPr>
                          <a:rPr lang="el-GR" sz="2250" i="1">
                            <a:latin typeface="Cambria Math" panose="02040503050406030204" pitchFamily="18" charset="0"/>
                            <a:ea typeface="Cambria Math" panose="02040503050406030204" pitchFamily="18" charset="0"/>
                          </a:rPr>
                        </m:ctrlPr>
                      </m:sSubPr>
                      <m:e>
                        <m:r>
                          <a:rPr lang="en-US" sz="2250" i="1">
                            <a:latin typeface="Cambria Math" panose="02040503050406030204" pitchFamily="18" charset="0"/>
                            <a:ea typeface="Cambria Math" panose="02040503050406030204" pitchFamily="18" charset="0"/>
                          </a:rPr>
                          <m:t>𝑆</m:t>
                        </m:r>
                      </m:e>
                      <m:sub>
                        <m:r>
                          <a:rPr lang="el-GR" sz="2250" i="1">
                            <a:latin typeface="Cambria Math" panose="02040503050406030204" pitchFamily="18" charset="0"/>
                            <a:ea typeface="Cambria Math" panose="02040503050406030204" pitchFamily="18" charset="0"/>
                          </a:rPr>
                          <m:t>𝜓</m:t>
                        </m:r>
                      </m:sub>
                    </m:sSub>
                    <m:sSup>
                      <m:sSupPr>
                        <m:ctrlPr>
                          <a:rPr lang="el-GR" sz="2250" i="1">
                            <a:latin typeface="Cambria Math" panose="02040503050406030204" pitchFamily="18" charset="0"/>
                            <a:ea typeface="Cambria Math" panose="02040503050406030204" pitchFamily="18" charset="0"/>
                          </a:rPr>
                        </m:ctrlPr>
                      </m:sSupPr>
                      <m:e>
                        <m:r>
                          <a:rPr lang="en-US" sz="2250" i="1">
                            <a:latin typeface="Cambria Math" panose="02040503050406030204" pitchFamily="18" charset="0"/>
                            <a:ea typeface="Cambria Math" panose="02040503050406030204" pitchFamily="18" charset="0"/>
                          </a:rPr>
                          <m:t>)</m:t>
                        </m:r>
                      </m:e>
                      <m:sup>
                        <m:r>
                          <a:rPr lang="en-US" sz="2250" i="1">
                            <a:latin typeface="Cambria Math" panose="02040503050406030204" pitchFamily="18" charset="0"/>
                            <a:ea typeface="Cambria Math" panose="02040503050406030204" pitchFamily="18" charset="0"/>
                          </a:rPr>
                          <m:t>2</m:t>
                        </m:r>
                      </m:sup>
                    </m:sSup>
                  </m:oMath>
                </a14:m>
                <a:r>
                  <a:rPr lang="en-US" sz="2250" dirty="0"/>
                  <a:t>. These measurements can be combined to form an entanglement witness with the Ramsey squeezing parameter </a:t>
                </a:r>
                <a14:m>
                  <m:oMath xmlns:m="http://schemas.openxmlformats.org/officeDocument/2006/math">
                    <m:sSubSup>
                      <m:sSubSupPr>
                        <m:ctrlPr>
                          <a:rPr lang="en-US" sz="2250" i="1">
                            <a:latin typeface="Cambria Math" panose="02040503050406030204" pitchFamily="18" charset="0"/>
                          </a:rPr>
                        </m:ctrlPr>
                      </m:sSubSupPr>
                      <m:e>
                        <m:r>
                          <a:rPr lang="en-US" sz="2250" i="1">
                            <a:latin typeface="Cambria Math" panose="02040503050406030204" pitchFamily="18" charset="0"/>
                            <a:ea typeface="Cambria Math" panose="02040503050406030204" pitchFamily="18" charset="0"/>
                          </a:rPr>
                          <m:t>𝜉</m:t>
                        </m:r>
                      </m:e>
                      <m:sub>
                        <m:r>
                          <a:rPr lang="en-US" sz="2250" i="1">
                            <a:latin typeface="Cambria Math" panose="02040503050406030204" pitchFamily="18" charset="0"/>
                          </a:rPr>
                          <m:t>𝑅</m:t>
                        </m:r>
                      </m:sub>
                      <m:sup>
                        <m:r>
                          <a:rPr lang="en-US" sz="2250" i="1">
                            <a:latin typeface="Cambria Math" panose="02040503050406030204" pitchFamily="18" charset="0"/>
                          </a:rPr>
                          <m:t>2</m:t>
                        </m:r>
                      </m:sup>
                    </m:sSubSup>
                  </m:oMath>
                </a14:m>
                <a:r>
                  <a:rPr lang="en-US" sz="2250" dirty="0"/>
                  <a:t>.</a:t>
                </a:r>
              </a:p>
            </p:txBody>
          </p:sp>
        </mc:Choice>
        <mc:Fallback>
          <p:sp>
            <p:nvSpPr>
              <p:cNvPr id="408" name="TextBox 407"/>
              <p:cNvSpPr txBox="1">
                <a:spLocks noRot="1" noChangeAspect="1" noMove="1" noResize="1" noEditPoints="1" noAdjustHandles="1" noChangeArrowheads="1" noChangeShapeType="1" noTextEdit="1"/>
              </p:cNvSpPr>
              <p:nvPr/>
            </p:nvSpPr>
            <p:spPr>
              <a:xfrm>
                <a:off x="26000687" y="4011129"/>
                <a:ext cx="11786418" cy="2212337"/>
              </a:xfrm>
              <a:prstGeom prst="rect">
                <a:avLst/>
              </a:prstGeom>
              <a:blipFill>
                <a:blip r:embed="rId151"/>
                <a:stretch>
                  <a:fillRect l="-672" t="-1653" r="-672" b="-4959"/>
                </a:stretch>
              </a:blipFill>
            </p:spPr>
            <p:txBody>
              <a:bodyPr/>
              <a:lstStyle/>
              <a:p>
                <a:r>
                  <a:rPr lang="en-US">
                    <a:noFill/>
                  </a:rPr>
                  <a:t> </a:t>
                </a:r>
              </a:p>
            </p:txBody>
          </p:sp>
        </mc:Fallback>
      </mc:AlternateContent>
      <p:sp>
        <p:nvSpPr>
          <p:cNvPr id="410" name="TextBox 409"/>
          <p:cNvSpPr txBox="1"/>
          <p:nvPr/>
        </p:nvSpPr>
        <p:spPr>
          <a:xfrm>
            <a:off x="26000688" y="2911353"/>
            <a:ext cx="8782148" cy="830997"/>
          </a:xfrm>
          <a:prstGeom prst="rect">
            <a:avLst/>
          </a:prstGeom>
          <a:noFill/>
        </p:spPr>
        <p:txBody>
          <a:bodyPr wrap="none" rtlCol="0">
            <a:spAutoFit/>
          </a:bodyPr>
          <a:lstStyle/>
          <a:p>
            <a:r>
              <a:rPr lang="en-US" sz="4800" b="1" dirty="0"/>
              <a:t>Spin squeezing and entanglement</a:t>
            </a:r>
          </a:p>
        </p:txBody>
      </p:sp>
      <p:sp>
        <p:nvSpPr>
          <p:cNvPr id="411" name="TextBox 410"/>
          <p:cNvSpPr txBox="1"/>
          <p:nvPr/>
        </p:nvSpPr>
        <p:spPr>
          <a:xfrm>
            <a:off x="26166436" y="8246268"/>
            <a:ext cx="11759536" cy="369332"/>
          </a:xfrm>
          <a:prstGeom prst="rect">
            <a:avLst/>
          </a:prstGeom>
          <a:noFill/>
        </p:spPr>
        <p:txBody>
          <a:bodyPr wrap="square" rtlCol="0">
            <a:spAutoFit/>
          </a:bodyPr>
          <a:lstStyle/>
          <a:p>
            <a:r>
              <a:rPr lang="en-US" sz="1800" dirty="0"/>
              <a:t>Experiment pulse sequence, composed of cooling laser pulses (blue), microwave pulses (grey), and ODF laser pulses (green). </a:t>
            </a:r>
          </a:p>
        </p:txBody>
      </p:sp>
      <p:grpSp>
        <p:nvGrpSpPr>
          <p:cNvPr id="412" name="Group 411"/>
          <p:cNvGrpSpPr>
            <a:grpSpLocks noChangeAspect="1"/>
          </p:cNvGrpSpPr>
          <p:nvPr/>
        </p:nvGrpSpPr>
        <p:grpSpPr>
          <a:xfrm>
            <a:off x="27370473" y="9970382"/>
            <a:ext cx="9032052" cy="5983338"/>
            <a:chOff x="14411871" y="10609678"/>
            <a:chExt cx="10253987" cy="6787097"/>
          </a:xfrm>
        </p:grpSpPr>
        <p:sp>
          <p:nvSpPr>
            <p:cNvPr id="414" name="Freeform 413"/>
            <p:cNvSpPr/>
            <p:nvPr/>
          </p:nvSpPr>
          <p:spPr>
            <a:xfrm>
              <a:off x="20503183" y="14758691"/>
              <a:ext cx="524789" cy="813477"/>
            </a:xfrm>
            <a:custGeom>
              <a:avLst/>
              <a:gdLst>
                <a:gd name="connsiteX0" fmla="*/ 0 w 701675"/>
                <a:gd name="connsiteY0" fmla="*/ 0 h 892175"/>
                <a:gd name="connsiteX1" fmla="*/ 361950 w 701675"/>
                <a:gd name="connsiteY1" fmla="*/ 92075 h 892175"/>
                <a:gd name="connsiteX2" fmla="*/ 361950 w 701675"/>
                <a:gd name="connsiteY2" fmla="*/ 654050 h 892175"/>
                <a:gd name="connsiteX3" fmla="*/ 701675 w 701675"/>
                <a:gd name="connsiteY3" fmla="*/ 892175 h 892175"/>
                <a:gd name="connsiteX4" fmla="*/ 701675 w 701675"/>
                <a:gd name="connsiteY4" fmla="*/ 892175 h 89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675" h="892175">
                  <a:moveTo>
                    <a:pt x="0" y="0"/>
                  </a:moveTo>
                  <a:lnTo>
                    <a:pt x="361950" y="92075"/>
                  </a:lnTo>
                  <a:lnTo>
                    <a:pt x="361950" y="654050"/>
                  </a:lnTo>
                  <a:lnTo>
                    <a:pt x="701675" y="892175"/>
                  </a:lnTo>
                  <a:lnTo>
                    <a:pt x="701675" y="892175"/>
                  </a:lnTo>
                </a:path>
              </a:pathLst>
            </a:custGeom>
            <a:noFill/>
            <a:ln>
              <a:solidFill>
                <a:schemeClr val="tx1"/>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38"/>
            </a:p>
          </p:txBody>
        </p:sp>
        <p:sp>
          <p:nvSpPr>
            <p:cNvPr id="417" name="Freeform 416"/>
            <p:cNvSpPr/>
            <p:nvPr/>
          </p:nvSpPr>
          <p:spPr>
            <a:xfrm>
              <a:off x="21882099" y="14758691"/>
              <a:ext cx="701675" cy="892175"/>
            </a:xfrm>
            <a:custGeom>
              <a:avLst/>
              <a:gdLst>
                <a:gd name="connsiteX0" fmla="*/ 0 w 701675"/>
                <a:gd name="connsiteY0" fmla="*/ 0 h 892175"/>
                <a:gd name="connsiteX1" fmla="*/ 361950 w 701675"/>
                <a:gd name="connsiteY1" fmla="*/ 92075 h 892175"/>
                <a:gd name="connsiteX2" fmla="*/ 361950 w 701675"/>
                <a:gd name="connsiteY2" fmla="*/ 654050 h 892175"/>
                <a:gd name="connsiteX3" fmla="*/ 701675 w 701675"/>
                <a:gd name="connsiteY3" fmla="*/ 892175 h 892175"/>
                <a:gd name="connsiteX4" fmla="*/ 701675 w 701675"/>
                <a:gd name="connsiteY4" fmla="*/ 892175 h 89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675" h="892175">
                  <a:moveTo>
                    <a:pt x="0" y="0"/>
                  </a:moveTo>
                  <a:lnTo>
                    <a:pt x="361950" y="92075"/>
                  </a:lnTo>
                  <a:lnTo>
                    <a:pt x="361950" y="654050"/>
                  </a:lnTo>
                  <a:lnTo>
                    <a:pt x="701675" y="892175"/>
                  </a:lnTo>
                  <a:lnTo>
                    <a:pt x="701675" y="892175"/>
                  </a:lnTo>
                </a:path>
              </a:pathLst>
            </a:custGeom>
            <a:noFill/>
            <a:ln>
              <a:solidFill>
                <a:schemeClr val="tx1"/>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38"/>
            </a:p>
          </p:txBody>
        </p:sp>
        <p:grpSp>
          <p:nvGrpSpPr>
            <p:cNvPr id="418" name="Group 417"/>
            <p:cNvGrpSpPr/>
            <p:nvPr/>
          </p:nvGrpSpPr>
          <p:grpSpPr>
            <a:xfrm>
              <a:off x="17933537" y="15519151"/>
              <a:ext cx="6022648" cy="1877624"/>
              <a:chOff x="1842100" y="3218762"/>
              <a:chExt cx="9778708" cy="3048616"/>
            </a:xfrm>
          </p:grpSpPr>
          <p:grpSp>
            <p:nvGrpSpPr>
              <p:cNvPr id="471" name="Group 470"/>
              <p:cNvGrpSpPr/>
              <p:nvPr/>
            </p:nvGrpSpPr>
            <p:grpSpPr>
              <a:xfrm>
                <a:off x="1842100" y="3224248"/>
                <a:ext cx="3022810" cy="3022810"/>
                <a:chOff x="3200400" y="1828800"/>
                <a:chExt cx="3657600" cy="3657600"/>
              </a:xfrm>
            </p:grpSpPr>
            <p:pic>
              <p:nvPicPr>
                <p:cNvPr id="499" name="Picture 498"/>
                <p:cNvPicPr>
                  <a:picLocks noChangeAspect="1"/>
                </p:cNvPicPr>
                <p:nvPr/>
              </p:nvPicPr>
              <p:blipFill rotWithShape="1">
                <a:blip r:embed="rId152" cstate="print">
                  <a:alphaModFix amt="93000"/>
                  <a:extLst>
                    <a:ext uri="{28A0092B-C50C-407E-A947-70E740481C1C}">
                      <a14:useLocalDpi xmlns:a14="http://schemas.microsoft.com/office/drawing/2010/main" val="0"/>
                    </a:ext>
                  </a:extLst>
                </a:blip>
                <a:srcRect l="25000" t="25000" r="25000" b="25000"/>
                <a:stretch/>
              </p:blipFill>
              <p:spPr>
                <a:xfrm>
                  <a:off x="3200400" y="1828800"/>
                  <a:ext cx="3657600" cy="3657600"/>
                </a:xfrm>
                <a:prstGeom prst="rect">
                  <a:avLst/>
                </a:prstGeom>
              </p:spPr>
            </p:pic>
            <p:pic>
              <p:nvPicPr>
                <p:cNvPr id="500" name="Picture 499"/>
                <p:cNvPicPr>
                  <a:picLocks noChangeAspect="1"/>
                </p:cNvPicPr>
                <p:nvPr/>
              </p:nvPicPr>
              <p:blipFill rotWithShape="1">
                <a:blip r:embed="rId153" cstate="print">
                  <a:extLst>
                    <a:ext uri="{28A0092B-C50C-407E-A947-70E740481C1C}">
                      <a14:useLocalDpi xmlns:a14="http://schemas.microsoft.com/office/drawing/2010/main" val="0"/>
                    </a:ext>
                  </a:extLst>
                </a:blip>
                <a:srcRect l="25000" t="25000" r="25000" b="25000"/>
                <a:stretch/>
              </p:blipFill>
              <p:spPr>
                <a:xfrm>
                  <a:off x="3200400" y="1828800"/>
                  <a:ext cx="3657600" cy="3657600"/>
                </a:xfrm>
                <a:prstGeom prst="rect">
                  <a:avLst/>
                </a:prstGeom>
              </p:spPr>
            </p:pic>
            <p:pic>
              <p:nvPicPr>
                <p:cNvPr id="501" name="Picture 500"/>
                <p:cNvPicPr>
                  <a:picLocks noChangeAspect="1"/>
                </p:cNvPicPr>
                <p:nvPr/>
              </p:nvPicPr>
              <p:blipFill rotWithShape="1">
                <a:blip r:embed="rId154" cstate="print">
                  <a:extLst>
                    <a:ext uri="{28A0092B-C50C-407E-A947-70E740481C1C}">
                      <a14:useLocalDpi xmlns:a14="http://schemas.microsoft.com/office/drawing/2010/main" val="0"/>
                    </a:ext>
                  </a:extLst>
                </a:blip>
                <a:srcRect l="25000" t="25000" r="25000" b="25000"/>
                <a:stretch/>
              </p:blipFill>
              <p:spPr>
                <a:xfrm>
                  <a:off x="3200400" y="1828800"/>
                  <a:ext cx="3657600" cy="3657600"/>
                </a:xfrm>
                <a:prstGeom prst="rect">
                  <a:avLst/>
                </a:prstGeom>
              </p:spPr>
            </p:pic>
            <p:sp>
              <p:nvSpPr>
                <p:cNvPr id="511" name="Moon 510"/>
                <p:cNvSpPr/>
                <p:nvPr/>
              </p:nvSpPr>
              <p:spPr>
                <a:xfrm rot="15658415">
                  <a:off x="5342341" y="4446347"/>
                  <a:ext cx="386193" cy="1465157"/>
                </a:xfrm>
                <a:prstGeom prst="moon">
                  <a:avLst>
                    <a:gd name="adj" fmla="val 7974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38"/>
                </a:p>
              </p:txBody>
            </p:sp>
          </p:grpSp>
          <p:grpSp>
            <p:nvGrpSpPr>
              <p:cNvPr id="472" name="Group 471"/>
              <p:cNvGrpSpPr/>
              <p:nvPr/>
            </p:nvGrpSpPr>
            <p:grpSpPr>
              <a:xfrm>
                <a:off x="5252136" y="3244568"/>
                <a:ext cx="3022810" cy="3022810"/>
                <a:chOff x="3200400" y="1828800"/>
                <a:chExt cx="3657600" cy="3657600"/>
              </a:xfrm>
            </p:grpSpPr>
            <p:pic>
              <p:nvPicPr>
                <p:cNvPr id="479" name="Picture 478"/>
                <p:cNvPicPr>
                  <a:picLocks noChangeAspect="1"/>
                </p:cNvPicPr>
                <p:nvPr/>
              </p:nvPicPr>
              <p:blipFill rotWithShape="1">
                <a:blip r:embed="rId155" cstate="print">
                  <a:alphaModFix amt="93000"/>
                  <a:extLst>
                    <a:ext uri="{28A0092B-C50C-407E-A947-70E740481C1C}">
                      <a14:useLocalDpi xmlns:a14="http://schemas.microsoft.com/office/drawing/2010/main" val="0"/>
                    </a:ext>
                  </a:extLst>
                </a:blip>
                <a:srcRect l="25000" t="25000" r="25000" b="25000"/>
                <a:stretch/>
              </p:blipFill>
              <p:spPr>
                <a:xfrm>
                  <a:off x="3200400" y="1828800"/>
                  <a:ext cx="3657600" cy="3657600"/>
                </a:xfrm>
                <a:prstGeom prst="rect">
                  <a:avLst/>
                </a:prstGeom>
              </p:spPr>
            </p:pic>
            <p:pic>
              <p:nvPicPr>
                <p:cNvPr id="480" name="Picture 479"/>
                <p:cNvPicPr>
                  <a:picLocks noChangeAspect="1"/>
                </p:cNvPicPr>
                <p:nvPr/>
              </p:nvPicPr>
              <p:blipFill rotWithShape="1">
                <a:blip r:embed="rId153" cstate="print">
                  <a:extLst>
                    <a:ext uri="{28A0092B-C50C-407E-A947-70E740481C1C}">
                      <a14:useLocalDpi xmlns:a14="http://schemas.microsoft.com/office/drawing/2010/main" val="0"/>
                    </a:ext>
                  </a:extLst>
                </a:blip>
                <a:srcRect l="25000" t="25000" r="25000" b="25000"/>
                <a:stretch/>
              </p:blipFill>
              <p:spPr>
                <a:xfrm>
                  <a:off x="3200400" y="1828800"/>
                  <a:ext cx="3657600" cy="3657600"/>
                </a:xfrm>
                <a:prstGeom prst="rect">
                  <a:avLst/>
                </a:prstGeom>
              </p:spPr>
            </p:pic>
            <p:pic>
              <p:nvPicPr>
                <p:cNvPr id="481" name="Picture 480"/>
                <p:cNvPicPr>
                  <a:picLocks noChangeAspect="1"/>
                </p:cNvPicPr>
                <p:nvPr/>
              </p:nvPicPr>
              <p:blipFill rotWithShape="1">
                <a:blip r:embed="rId156" cstate="print">
                  <a:alphaModFix amt="93000"/>
                  <a:extLst>
                    <a:ext uri="{28A0092B-C50C-407E-A947-70E740481C1C}">
                      <a14:useLocalDpi xmlns:a14="http://schemas.microsoft.com/office/drawing/2010/main" val="0"/>
                    </a:ext>
                  </a:extLst>
                </a:blip>
                <a:srcRect l="25000" t="25000" r="25000" b="25000"/>
                <a:stretch/>
              </p:blipFill>
              <p:spPr>
                <a:xfrm>
                  <a:off x="3200400" y="1828800"/>
                  <a:ext cx="3657600" cy="3657600"/>
                </a:xfrm>
                <a:prstGeom prst="rect">
                  <a:avLst/>
                </a:prstGeom>
              </p:spPr>
            </p:pic>
            <p:sp>
              <p:nvSpPr>
                <p:cNvPr id="498" name="Moon 497"/>
                <p:cNvSpPr/>
                <p:nvPr/>
              </p:nvSpPr>
              <p:spPr>
                <a:xfrm rot="15658415">
                  <a:off x="5342341" y="4446347"/>
                  <a:ext cx="386193" cy="1465157"/>
                </a:xfrm>
                <a:prstGeom prst="moon">
                  <a:avLst>
                    <a:gd name="adj" fmla="val 7974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38"/>
                </a:p>
              </p:txBody>
            </p:sp>
          </p:grpSp>
          <p:grpSp>
            <p:nvGrpSpPr>
              <p:cNvPr id="473" name="Group 472"/>
              <p:cNvGrpSpPr/>
              <p:nvPr/>
            </p:nvGrpSpPr>
            <p:grpSpPr>
              <a:xfrm>
                <a:off x="8597998" y="3218762"/>
                <a:ext cx="3022810" cy="3022810"/>
                <a:chOff x="5090160" y="447040"/>
                <a:chExt cx="3657600" cy="3657600"/>
              </a:xfrm>
            </p:grpSpPr>
            <p:grpSp>
              <p:nvGrpSpPr>
                <p:cNvPr id="474" name="Group 473"/>
                <p:cNvGrpSpPr/>
                <p:nvPr/>
              </p:nvGrpSpPr>
              <p:grpSpPr>
                <a:xfrm>
                  <a:off x="5090160" y="447040"/>
                  <a:ext cx="3657600" cy="3657600"/>
                  <a:chOff x="254000" y="1828800"/>
                  <a:chExt cx="3657600" cy="3657600"/>
                </a:xfrm>
              </p:grpSpPr>
              <p:pic>
                <p:nvPicPr>
                  <p:cNvPr id="476" name="Picture 475"/>
                  <p:cNvPicPr>
                    <a:picLocks noChangeAspect="1"/>
                  </p:cNvPicPr>
                  <p:nvPr/>
                </p:nvPicPr>
                <p:blipFill rotWithShape="1">
                  <a:blip r:embed="rId157" cstate="print">
                    <a:alphaModFix amt="93000"/>
                    <a:extLst>
                      <a:ext uri="{28A0092B-C50C-407E-A947-70E740481C1C}">
                        <a14:useLocalDpi xmlns:a14="http://schemas.microsoft.com/office/drawing/2010/main" val="0"/>
                      </a:ext>
                    </a:extLst>
                  </a:blip>
                  <a:srcRect l="25000" t="25000" r="25000" b="25000"/>
                  <a:stretch/>
                </p:blipFill>
                <p:spPr>
                  <a:xfrm>
                    <a:off x="254000" y="1828800"/>
                    <a:ext cx="3657600" cy="3657600"/>
                  </a:xfrm>
                  <a:prstGeom prst="rect">
                    <a:avLst/>
                  </a:prstGeom>
                </p:spPr>
              </p:pic>
              <p:pic>
                <p:nvPicPr>
                  <p:cNvPr id="477" name="Picture 476"/>
                  <p:cNvPicPr>
                    <a:picLocks noChangeAspect="1"/>
                  </p:cNvPicPr>
                  <p:nvPr/>
                </p:nvPicPr>
                <p:blipFill rotWithShape="1">
                  <a:blip r:embed="rId158" cstate="print">
                    <a:extLst>
                      <a:ext uri="{28A0092B-C50C-407E-A947-70E740481C1C}">
                        <a14:useLocalDpi xmlns:a14="http://schemas.microsoft.com/office/drawing/2010/main" val="0"/>
                      </a:ext>
                    </a:extLst>
                  </a:blip>
                  <a:srcRect l="25000" t="25000" r="25000" b="25000"/>
                  <a:stretch/>
                </p:blipFill>
                <p:spPr>
                  <a:xfrm>
                    <a:off x="254000" y="1828800"/>
                    <a:ext cx="3657600" cy="3657600"/>
                  </a:xfrm>
                  <a:prstGeom prst="rect">
                    <a:avLst/>
                  </a:prstGeom>
                </p:spPr>
              </p:pic>
              <p:pic>
                <p:nvPicPr>
                  <p:cNvPr id="478" name="Picture 477"/>
                  <p:cNvPicPr>
                    <a:picLocks noChangeAspect="1"/>
                  </p:cNvPicPr>
                  <p:nvPr/>
                </p:nvPicPr>
                <p:blipFill rotWithShape="1">
                  <a:blip r:embed="rId159" cstate="print">
                    <a:alphaModFix amt="93000"/>
                    <a:extLst>
                      <a:ext uri="{28A0092B-C50C-407E-A947-70E740481C1C}">
                        <a14:useLocalDpi xmlns:a14="http://schemas.microsoft.com/office/drawing/2010/main" val="0"/>
                      </a:ext>
                    </a:extLst>
                  </a:blip>
                  <a:srcRect l="25001" t="25000" r="24999" b="25000"/>
                  <a:stretch/>
                </p:blipFill>
                <p:spPr>
                  <a:xfrm>
                    <a:off x="254000" y="1828800"/>
                    <a:ext cx="3657600" cy="3657600"/>
                  </a:xfrm>
                  <a:prstGeom prst="rect">
                    <a:avLst/>
                  </a:prstGeom>
                </p:spPr>
              </p:pic>
            </p:grpSp>
            <p:sp>
              <p:nvSpPr>
                <p:cNvPr id="475" name="Moon 474"/>
                <p:cNvSpPr/>
                <p:nvPr/>
              </p:nvSpPr>
              <p:spPr>
                <a:xfrm rot="15474506">
                  <a:off x="7269347" y="3193625"/>
                  <a:ext cx="370363" cy="1207040"/>
                </a:xfrm>
                <a:prstGeom prst="moon">
                  <a:avLst>
                    <a:gd name="adj" fmla="val 7751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38"/>
                </a:p>
              </p:txBody>
            </p:sp>
          </p:grpSp>
        </p:grpSp>
        <p:pic>
          <p:nvPicPr>
            <p:cNvPr id="421" name="Picture 420"/>
            <p:cNvPicPr>
              <a:picLocks noChangeAspect="1"/>
            </p:cNvPicPr>
            <p:nvPr/>
          </p:nvPicPr>
          <p:blipFill>
            <a:blip r:embed="rId160">
              <a:extLst>
                <a:ext uri="{28A0092B-C50C-407E-A947-70E740481C1C}">
                  <a14:useLocalDpi xmlns:a14="http://schemas.microsoft.com/office/drawing/2010/main" val="0"/>
                </a:ext>
              </a:extLst>
            </a:blip>
            <a:stretch>
              <a:fillRect/>
            </a:stretch>
          </p:blipFill>
          <p:spPr>
            <a:xfrm>
              <a:off x="18458133" y="12525413"/>
              <a:ext cx="2295532" cy="2295532"/>
            </a:xfrm>
            <a:prstGeom prst="rect">
              <a:avLst/>
            </a:prstGeom>
          </p:spPr>
        </p:pic>
        <p:grpSp>
          <p:nvGrpSpPr>
            <p:cNvPr id="422" name="Group 421"/>
            <p:cNvGrpSpPr/>
            <p:nvPr/>
          </p:nvGrpSpPr>
          <p:grpSpPr>
            <a:xfrm>
              <a:off x="17381035" y="16544205"/>
              <a:ext cx="778482" cy="611611"/>
              <a:chOff x="6635189" y="1418354"/>
              <a:chExt cx="778482" cy="611611"/>
            </a:xfrm>
          </p:grpSpPr>
          <p:grpSp>
            <p:nvGrpSpPr>
              <p:cNvPr id="461" name="Group 460"/>
              <p:cNvGrpSpPr/>
              <p:nvPr/>
            </p:nvGrpSpPr>
            <p:grpSpPr>
              <a:xfrm>
                <a:off x="6635189" y="1418354"/>
                <a:ext cx="778482" cy="611611"/>
                <a:chOff x="-350486" y="986702"/>
                <a:chExt cx="778482" cy="611611"/>
              </a:xfrm>
            </p:grpSpPr>
            <p:grpSp>
              <p:nvGrpSpPr>
                <p:cNvPr id="463" name="Group 462"/>
                <p:cNvGrpSpPr/>
                <p:nvPr/>
              </p:nvGrpSpPr>
              <p:grpSpPr>
                <a:xfrm>
                  <a:off x="-176204" y="1131364"/>
                  <a:ext cx="386278" cy="365042"/>
                  <a:chOff x="-256045" y="900707"/>
                  <a:chExt cx="488210" cy="461370"/>
                </a:xfrm>
              </p:grpSpPr>
              <p:cxnSp>
                <p:nvCxnSpPr>
                  <p:cNvPr id="467" name="Straight Arrow Connector 466"/>
                  <p:cNvCxnSpPr/>
                  <p:nvPr/>
                </p:nvCxnSpPr>
                <p:spPr>
                  <a:xfrm flipV="1">
                    <a:off x="231774" y="900707"/>
                    <a:ext cx="0" cy="461370"/>
                  </a:xfrm>
                  <a:prstGeom prst="straightConnector1">
                    <a:avLst/>
                  </a:prstGeom>
                  <a:ln w="12700" cmpd="sng">
                    <a:headEnd type="none"/>
                    <a:tailEnd type="triangle" w="sm" len="sm"/>
                  </a:ln>
                </p:spPr>
                <p:style>
                  <a:lnRef idx="3">
                    <a:schemeClr val="dk1"/>
                  </a:lnRef>
                  <a:fillRef idx="0">
                    <a:schemeClr val="dk1"/>
                  </a:fillRef>
                  <a:effectRef idx="2">
                    <a:schemeClr val="dk1"/>
                  </a:effectRef>
                  <a:fontRef idx="minor">
                    <a:schemeClr val="tx1"/>
                  </a:fontRef>
                </p:style>
              </p:cxnSp>
              <p:cxnSp>
                <p:nvCxnSpPr>
                  <p:cNvPr id="468" name="Straight Arrow Connector 467"/>
                  <p:cNvCxnSpPr/>
                  <p:nvPr/>
                </p:nvCxnSpPr>
                <p:spPr>
                  <a:xfrm flipH="1">
                    <a:off x="-256045" y="1358901"/>
                    <a:ext cx="488210" cy="0"/>
                  </a:xfrm>
                  <a:prstGeom prst="straightConnector1">
                    <a:avLst/>
                  </a:prstGeom>
                  <a:ln w="12700" cmpd="sng">
                    <a:headEnd type="none"/>
                    <a:tailEnd type="triangle" w="sm" len="sm"/>
                  </a:ln>
                </p:spPr>
                <p:style>
                  <a:lnRef idx="3">
                    <a:schemeClr val="dk1"/>
                  </a:lnRef>
                  <a:fillRef idx="0">
                    <a:schemeClr val="dk1"/>
                  </a:fillRef>
                  <a:effectRef idx="2">
                    <a:schemeClr val="dk1"/>
                  </a:effectRef>
                  <a:fontRef idx="minor">
                    <a:schemeClr val="tx1"/>
                  </a:fontRef>
                </p:style>
              </p:cxnSp>
            </p:grpSp>
            <p:pic>
              <p:nvPicPr>
                <p:cNvPr id="464" name="Picture 46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7948" y="986702"/>
                  <a:ext cx="121870" cy="121870"/>
                </a:xfrm>
                <a:prstGeom prst="rect">
                  <a:avLst/>
                </a:prstGeom>
              </p:spPr>
            </p:pic>
            <p:pic>
              <p:nvPicPr>
                <p:cNvPr id="465" name="Picture 46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8955" y="1426261"/>
                  <a:ext cx="129041" cy="172052"/>
                </a:xfrm>
                <a:prstGeom prst="rect">
                  <a:avLst/>
                </a:prstGeom>
              </p:spPr>
            </p:pic>
            <p:pic>
              <p:nvPicPr>
                <p:cNvPr id="466" name="Picture 4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0486" y="1435471"/>
                  <a:ext cx="136210" cy="121870"/>
                </a:xfrm>
                <a:prstGeom prst="rect">
                  <a:avLst/>
                </a:prstGeom>
              </p:spPr>
            </p:pic>
          </p:grpSp>
          <p:sp>
            <p:nvSpPr>
              <p:cNvPr id="462" name="Oval 461"/>
              <p:cNvSpPr/>
              <p:nvPr/>
            </p:nvSpPr>
            <p:spPr>
              <a:xfrm>
                <a:off x="7154061" y="1879960"/>
                <a:ext cx="80994" cy="80994"/>
              </a:xfrm>
              <a:prstGeom prst="ellipse">
                <a:avLst/>
              </a:prstGeom>
              <a:ln w="12700"/>
            </p:spPr>
            <p:style>
              <a:lnRef idx="1">
                <a:schemeClr val="dk1"/>
              </a:lnRef>
              <a:fillRef idx="3">
                <a:schemeClr val="dk1"/>
              </a:fillRef>
              <a:effectRef idx="2">
                <a:schemeClr val="dk1"/>
              </a:effectRef>
              <a:fontRef idx="minor">
                <a:schemeClr val="lt1"/>
              </a:fontRef>
            </p:style>
            <p:txBody>
              <a:bodyPr rtlCol="0" anchor="ctr"/>
              <a:lstStyle/>
              <a:p>
                <a:pPr algn="ctr"/>
                <a:endParaRPr lang="en-US" sz="6738"/>
              </a:p>
            </p:txBody>
          </p:sp>
        </p:grpSp>
        <p:grpSp>
          <p:nvGrpSpPr>
            <p:cNvPr id="423" name="Group 422"/>
            <p:cNvGrpSpPr/>
            <p:nvPr/>
          </p:nvGrpSpPr>
          <p:grpSpPr>
            <a:xfrm>
              <a:off x="14591256" y="11227711"/>
              <a:ext cx="2525297" cy="2549728"/>
              <a:chOff x="3190447" y="-2116583"/>
              <a:chExt cx="2525297" cy="2549728"/>
            </a:xfrm>
          </p:grpSpPr>
          <p:grpSp>
            <p:nvGrpSpPr>
              <p:cNvPr id="453" name="Group 452"/>
              <p:cNvGrpSpPr/>
              <p:nvPr/>
            </p:nvGrpSpPr>
            <p:grpSpPr>
              <a:xfrm>
                <a:off x="4198881" y="-2116583"/>
                <a:ext cx="1516863" cy="1564208"/>
                <a:chOff x="-58657" y="-411988"/>
                <a:chExt cx="1917149" cy="1976987"/>
              </a:xfrm>
            </p:grpSpPr>
            <p:cxnSp>
              <p:nvCxnSpPr>
                <p:cNvPr id="458" name="Straight Arrow Connector 457"/>
                <p:cNvCxnSpPr/>
                <p:nvPr/>
              </p:nvCxnSpPr>
              <p:spPr>
                <a:xfrm flipV="1">
                  <a:off x="231775" y="-411988"/>
                  <a:ext cx="0" cy="1774064"/>
                </a:xfrm>
                <a:prstGeom prst="straightConnector1">
                  <a:avLst/>
                </a:prstGeom>
                <a:ln w="12700" cmpd="sng">
                  <a:headEnd type="none"/>
                  <a:tailEnd type="triangle" w="sm" len="sm"/>
                </a:ln>
                <a:effectLst/>
              </p:spPr>
              <p:style>
                <a:lnRef idx="3">
                  <a:schemeClr val="dk1"/>
                </a:lnRef>
                <a:fillRef idx="0">
                  <a:schemeClr val="dk1"/>
                </a:fillRef>
                <a:effectRef idx="2">
                  <a:schemeClr val="dk1"/>
                </a:effectRef>
                <a:fontRef idx="minor">
                  <a:schemeClr val="tx1"/>
                </a:fontRef>
              </p:style>
            </p:cxnSp>
            <p:cxnSp>
              <p:nvCxnSpPr>
                <p:cNvPr id="459" name="Straight Arrow Connector 458"/>
                <p:cNvCxnSpPr/>
                <p:nvPr/>
              </p:nvCxnSpPr>
              <p:spPr>
                <a:xfrm>
                  <a:off x="234951" y="1358901"/>
                  <a:ext cx="1623541" cy="0"/>
                </a:xfrm>
                <a:prstGeom prst="straightConnector1">
                  <a:avLst/>
                </a:prstGeom>
                <a:ln w="12700" cmpd="sng">
                  <a:headEnd type="none"/>
                  <a:tailEnd type="triangle" w="sm" len="sm"/>
                </a:ln>
                <a:effectLst/>
              </p:spPr>
              <p:style>
                <a:lnRef idx="3">
                  <a:schemeClr val="dk1"/>
                </a:lnRef>
                <a:fillRef idx="0">
                  <a:schemeClr val="dk1"/>
                </a:fillRef>
                <a:effectRef idx="2">
                  <a:schemeClr val="dk1"/>
                </a:effectRef>
                <a:fontRef idx="minor">
                  <a:schemeClr val="tx1"/>
                </a:fontRef>
              </p:style>
            </p:cxnSp>
            <p:cxnSp>
              <p:nvCxnSpPr>
                <p:cNvPr id="460" name="Straight Arrow Connector 459"/>
                <p:cNvCxnSpPr/>
                <p:nvPr/>
              </p:nvCxnSpPr>
              <p:spPr>
                <a:xfrm flipH="1">
                  <a:off x="-58657" y="1359326"/>
                  <a:ext cx="292027" cy="205673"/>
                </a:xfrm>
                <a:prstGeom prst="straightConnector1">
                  <a:avLst/>
                </a:prstGeom>
                <a:ln w="12700" cmpd="sng">
                  <a:headEnd type="none" w="med" len="med"/>
                  <a:tailEnd type="none" w="med" len="med"/>
                </a:ln>
                <a:effectLst/>
              </p:spPr>
              <p:style>
                <a:lnRef idx="3">
                  <a:schemeClr val="dk1"/>
                </a:lnRef>
                <a:fillRef idx="0">
                  <a:schemeClr val="dk1"/>
                </a:fillRef>
                <a:effectRef idx="2">
                  <a:schemeClr val="dk1"/>
                </a:effectRef>
                <a:fontRef idx="minor">
                  <a:schemeClr val="tx1"/>
                </a:fontRef>
              </p:style>
            </p:cxnSp>
          </p:grpSp>
          <p:grpSp>
            <p:nvGrpSpPr>
              <p:cNvPr id="454" name="Group 453"/>
              <p:cNvGrpSpPr/>
              <p:nvPr/>
            </p:nvGrpSpPr>
            <p:grpSpPr>
              <a:xfrm>
                <a:off x="3190447" y="-2056055"/>
                <a:ext cx="2489200" cy="2489200"/>
                <a:chOff x="3454400" y="1341120"/>
                <a:chExt cx="2489200" cy="2489200"/>
              </a:xfrm>
            </p:grpSpPr>
            <p:pic>
              <p:nvPicPr>
                <p:cNvPr id="456" name="Picture 455"/>
                <p:cNvPicPr>
                  <a:picLocks noChangeAspect="1"/>
                </p:cNvPicPr>
                <p:nvPr/>
              </p:nvPicPr>
              <p:blipFill rotWithShape="1">
                <a:blip r:embed="rId16">
                  <a:extLst>
                    <a:ext uri="{28A0092B-C50C-407E-A947-70E740481C1C}">
                      <a14:useLocalDpi xmlns:a14="http://schemas.microsoft.com/office/drawing/2010/main" val="0"/>
                    </a:ext>
                  </a:extLst>
                </a:blip>
                <a:srcRect l="30184" t="24444" r="25371" b="30185"/>
                <a:stretch/>
              </p:blipFill>
              <p:spPr>
                <a:xfrm>
                  <a:off x="3484880" y="1341120"/>
                  <a:ext cx="2438400" cy="2489200"/>
                </a:xfrm>
                <a:prstGeom prst="ellipse">
                  <a:avLst/>
                </a:prstGeom>
              </p:spPr>
            </p:pic>
            <p:pic>
              <p:nvPicPr>
                <p:cNvPr id="457" name="Picture 456"/>
                <p:cNvPicPr>
                  <a:picLocks noChangeAspect="1"/>
                </p:cNvPicPr>
                <p:nvPr/>
              </p:nvPicPr>
              <p:blipFill rotWithShape="1">
                <a:blip r:embed="rId17">
                  <a:alphaModFix amt="92000"/>
                  <a:extLst>
                    <a:ext uri="{28A0092B-C50C-407E-A947-70E740481C1C}">
                      <a14:useLocalDpi xmlns:a14="http://schemas.microsoft.com/office/drawing/2010/main" val="0"/>
                    </a:ext>
                  </a:extLst>
                </a:blip>
                <a:srcRect l="29629" t="24444" r="25000" b="30556"/>
                <a:stretch/>
              </p:blipFill>
              <p:spPr>
                <a:xfrm>
                  <a:off x="3454400" y="1341120"/>
                  <a:ext cx="2489200" cy="2468880"/>
                </a:xfrm>
                <a:prstGeom prst="ellipse">
                  <a:avLst/>
                </a:prstGeom>
              </p:spPr>
            </p:pic>
          </p:grpSp>
          <p:cxnSp>
            <p:nvCxnSpPr>
              <p:cNvPr id="455" name="Straight Arrow Connector 454"/>
              <p:cNvCxnSpPr/>
              <p:nvPr/>
            </p:nvCxnSpPr>
            <p:spPr>
              <a:xfrm flipH="1">
                <a:off x="4054912" y="-552375"/>
                <a:ext cx="143970" cy="101397"/>
              </a:xfrm>
              <a:prstGeom prst="straightConnector1">
                <a:avLst/>
              </a:prstGeom>
              <a:ln w="12700" cmpd="sng">
                <a:headEnd type="none" w="med" len="med"/>
                <a:tailEnd type="triangle" w="sm" len="sm"/>
              </a:ln>
              <a:effectLst/>
            </p:spPr>
            <p:style>
              <a:lnRef idx="3">
                <a:schemeClr val="dk1"/>
              </a:lnRef>
              <a:fillRef idx="0">
                <a:schemeClr val="dk1"/>
              </a:fillRef>
              <a:effectRef idx="2">
                <a:schemeClr val="dk1"/>
              </a:effectRef>
              <a:fontRef idx="minor">
                <a:schemeClr val="tx1"/>
              </a:fontRef>
            </p:style>
          </p:cxnSp>
        </p:grpSp>
        <p:grpSp>
          <p:nvGrpSpPr>
            <p:cNvPr id="424" name="Group 423"/>
            <p:cNvGrpSpPr/>
            <p:nvPr/>
          </p:nvGrpSpPr>
          <p:grpSpPr>
            <a:xfrm>
              <a:off x="14691329" y="14582823"/>
              <a:ext cx="2444096" cy="2512155"/>
              <a:chOff x="653554" y="3033109"/>
              <a:chExt cx="2444096" cy="2512155"/>
            </a:xfrm>
          </p:grpSpPr>
          <p:grpSp>
            <p:nvGrpSpPr>
              <p:cNvPr id="440" name="Group 439"/>
              <p:cNvGrpSpPr/>
              <p:nvPr/>
            </p:nvGrpSpPr>
            <p:grpSpPr>
              <a:xfrm>
                <a:off x="770000" y="3033109"/>
                <a:ext cx="2327650" cy="2403825"/>
                <a:chOff x="736354" y="3301451"/>
                <a:chExt cx="2327650" cy="2403825"/>
              </a:xfrm>
            </p:grpSpPr>
            <p:grpSp>
              <p:nvGrpSpPr>
                <p:cNvPr id="442" name="Group 441"/>
                <p:cNvGrpSpPr/>
                <p:nvPr/>
              </p:nvGrpSpPr>
              <p:grpSpPr>
                <a:xfrm>
                  <a:off x="736354" y="3301451"/>
                  <a:ext cx="2327650" cy="2403825"/>
                  <a:chOff x="1070038" y="2967895"/>
                  <a:chExt cx="2327650" cy="2403825"/>
                </a:xfrm>
              </p:grpSpPr>
              <p:grpSp>
                <p:nvGrpSpPr>
                  <p:cNvPr id="444" name="Group 443"/>
                  <p:cNvGrpSpPr/>
                  <p:nvPr/>
                </p:nvGrpSpPr>
                <p:grpSpPr>
                  <a:xfrm>
                    <a:off x="1880825" y="2967895"/>
                    <a:ext cx="1516863" cy="1564208"/>
                    <a:chOff x="-58657" y="-411988"/>
                    <a:chExt cx="1917149" cy="1976987"/>
                  </a:xfrm>
                </p:grpSpPr>
                <p:cxnSp>
                  <p:nvCxnSpPr>
                    <p:cNvPr id="448" name="Straight Arrow Connector 447"/>
                    <p:cNvCxnSpPr/>
                    <p:nvPr/>
                  </p:nvCxnSpPr>
                  <p:spPr>
                    <a:xfrm flipV="1">
                      <a:off x="231775" y="-411988"/>
                      <a:ext cx="0" cy="1774064"/>
                    </a:xfrm>
                    <a:prstGeom prst="straightConnector1">
                      <a:avLst/>
                    </a:prstGeom>
                    <a:ln w="12700" cmpd="sng">
                      <a:headEnd type="none"/>
                      <a:tailEnd type="triangle" w="sm" len="sm"/>
                    </a:ln>
                    <a:effectLst/>
                  </p:spPr>
                  <p:style>
                    <a:lnRef idx="3">
                      <a:schemeClr val="dk1"/>
                    </a:lnRef>
                    <a:fillRef idx="0">
                      <a:schemeClr val="dk1"/>
                    </a:fillRef>
                    <a:effectRef idx="2">
                      <a:schemeClr val="dk1"/>
                    </a:effectRef>
                    <a:fontRef idx="minor">
                      <a:schemeClr val="tx1"/>
                    </a:fontRef>
                  </p:style>
                </p:cxnSp>
                <p:cxnSp>
                  <p:nvCxnSpPr>
                    <p:cNvPr id="449" name="Straight Arrow Connector 448"/>
                    <p:cNvCxnSpPr/>
                    <p:nvPr/>
                  </p:nvCxnSpPr>
                  <p:spPr>
                    <a:xfrm>
                      <a:off x="234951" y="1358901"/>
                      <a:ext cx="1623541" cy="0"/>
                    </a:xfrm>
                    <a:prstGeom prst="straightConnector1">
                      <a:avLst/>
                    </a:prstGeom>
                    <a:ln w="12700" cmpd="sng">
                      <a:headEnd type="none"/>
                      <a:tailEnd type="triangle" w="sm" len="sm"/>
                    </a:ln>
                    <a:effectLst/>
                  </p:spPr>
                  <p:style>
                    <a:lnRef idx="3">
                      <a:schemeClr val="dk1"/>
                    </a:lnRef>
                    <a:fillRef idx="0">
                      <a:schemeClr val="dk1"/>
                    </a:fillRef>
                    <a:effectRef idx="2">
                      <a:schemeClr val="dk1"/>
                    </a:effectRef>
                    <a:fontRef idx="minor">
                      <a:schemeClr val="tx1"/>
                    </a:fontRef>
                  </p:style>
                </p:cxnSp>
                <p:cxnSp>
                  <p:nvCxnSpPr>
                    <p:cNvPr id="452" name="Straight Arrow Connector 451"/>
                    <p:cNvCxnSpPr/>
                    <p:nvPr/>
                  </p:nvCxnSpPr>
                  <p:spPr>
                    <a:xfrm flipH="1">
                      <a:off x="-58657" y="1359326"/>
                      <a:ext cx="292027" cy="205673"/>
                    </a:xfrm>
                    <a:prstGeom prst="straightConnector1">
                      <a:avLst/>
                    </a:prstGeom>
                    <a:ln w="12700" cmpd="sng">
                      <a:headEnd type="none" w="med" len="med"/>
                      <a:tailEnd type="none" w="med" len="med"/>
                    </a:ln>
                    <a:effectLst/>
                  </p:spPr>
                  <p:style>
                    <a:lnRef idx="3">
                      <a:schemeClr val="dk1"/>
                    </a:lnRef>
                    <a:fillRef idx="0">
                      <a:schemeClr val="dk1"/>
                    </a:fillRef>
                    <a:effectRef idx="2">
                      <a:schemeClr val="dk1"/>
                    </a:effectRef>
                    <a:fontRef idx="minor">
                      <a:schemeClr val="tx1"/>
                    </a:fontRef>
                  </p:style>
                </p:cxnSp>
              </p:grpSp>
              <p:grpSp>
                <p:nvGrpSpPr>
                  <p:cNvPr id="445" name="Group 444"/>
                  <p:cNvGrpSpPr>
                    <a:grpSpLocks noChangeAspect="1"/>
                  </p:cNvGrpSpPr>
                  <p:nvPr/>
                </p:nvGrpSpPr>
                <p:grpSpPr>
                  <a:xfrm>
                    <a:off x="1070038" y="3243522"/>
                    <a:ext cx="2128198" cy="2128198"/>
                    <a:chOff x="5618384" y="1087120"/>
                    <a:chExt cx="2438400" cy="2438400"/>
                  </a:xfrm>
                </p:grpSpPr>
                <p:pic>
                  <p:nvPicPr>
                    <p:cNvPr id="446" name="Picture 445"/>
                    <p:cNvPicPr>
                      <a:picLocks noChangeAspect="1"/>
                    </p:cNvPicPr>
                    <p:nvPr/>
                  </p:nvPicPr>
                  <p:blipFill rotWithShape="1">
                    <a:blip r:embed="rId161">
                      <a:extLst>
                        <a:ext uri="{28A0092B-C50C-407E-A947-70E740481C1C}">
                          <a14:useLocalDpi xmlns:a14="http://schemas.microsoft.com/office/drawing/2010/main" val="0"/>
                        </a:ext>
                      </a:extLst>
                    </a:blip>
                    <a:srcRect l="30435" t="25362" r="25362" b="30435"/>
                    <a:stretch/>
                  </p:blipFill>
                  <p:spPr>
                    <a:xfrm>
                      <a:off x="5618384" y="1087120"/>
                      <a:ext cx="2425148" cy="2425148"/>
                    </a:xfrm>
                    <a:prstGeom prst="ellipse">
                      <a:avLst/>
                    </a:prstGeom>
                  </p:spPr>
                </p:pic>
                <p:pic>
                  <p:nvPicPr>
                    <p:cNvPr id="447" name="Picture 446"/>
                    <p:cNvPicPr>
                      <a:picLocks noChangeAspect="1"/>
                    </p:cNvPicPr>
                    <p:nvPr/>
                  </p:nvPicPr>
                  <p:blipFill rotWithShape="1">
                    <a:blip r:embed="rId162">
                      <a:alphaModFix amt="93000"/>
                      <a:extLst>
                        <a:ext uri="{28A0092B-C50C-407E-A947-70E740481C1C}">
                          <a14:useLocalDpi xmlns:a14="http://schemas.microsoft.com/office/drawing/2010/main" val="0"/>
                        </a:ext>
                      </a:extLst>
                    </a:blip>
                    <a:srcRect l="30435" t="25362" r="25121" b="30193"/>
                    <a:stretch/>
                  </p:blipFill>
                  <p:spPr>
                    <a:xfrm>
                      <a:off x="5618384" y="1087120"/>
                      <a:ext cx="2438400" cy="2438400"/>
                    </a:xfrm>
                    <a:prstGeom prst="ellipse">
                      <a:avLst/>
                    </a:prstGeom>
                  </p:spPr>
                </p:pic>
              </p:grpSp>
            </p:grpSp>
            <p:cxnSp>
              <p:nvCxnSpPr>
                <p:cNvPr id="443" name="Straight Arrow Connector 442"/>
                <p:cNvCxnSpPr/>
                <p:nvPr/>
              </p:nvCxnSpPr>
              <p:spPr>
                <a:xfrm flipH="1">
                  <a:off x="1401861" y="4842133"/>
                  <a:ext cx="179955" cy="126741"/>
                </a:xfrm>
                <a:prstGeom prst="straightConnector1">
                  <a:avLst/>
                </a:prstGeom>
                <a:ln w="12700" cmpd="sng">
                  <a:headEnd type="none" w="med" len="med"/>
                  <a:tailEnd type="triangle" w="sm" len="sm"/>
                </a:ln>
                <a:effectLst/>
              </p:spPr>
              <p:style>
                <a:lnRef idx="3">
                  <a:schemeClr val="dk1"/>
                </a:lnRef>
                <a:fillRef idx="0">
                  <a:schemeClr val="dk1"/>
                </a:fillRef>
                <a:effectRef idx="2">
                  <a:schemeClr val="dk1"/>
                </a:effectRef>
                <a:fontRef idx="minor">
                  <a:schemeClr val="tx1"/>
                </a:fontRef>
              </p:style>
            </p:cxnSp>
          </p:grpSp>
          <p:sp>
            <p:nvSpPr>
              <p:cNvPr id="441" name="Oval 440"/>
              <p:cNvSpPr/>
              <p:nvPr/>
            </p:nvSpPr>
            <p:spPr>
              <a:xfrm rot="21243985">
                <a:off x="653554" y="3227438"/>
                <a:ext cx="2317826" cy="2317826"/>
              </a:xfrm>
              <a:prstGeom prst="ellipse">
                <a:avLst/>
              </a:prstGeom>
              <a:noFill/>
              <a:ln w="2857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6738"/>
              </a:p>
            </p:txBody>
          </p:sp>
        </p:grpSp>
        <p:grpSp>
          <p:nvGrpSpPr>
            <p:cNvPr id="426" name="Group 425"/>
            <p:cNvGrpSpPr/>
            <p:nvPr/>
          </p:nvGrpSpPr>
          <p:grpSpPr>
            <a:xfrm>
              <a:off x="14411871" y="13764725"/>
              <a:ext cx="746914" cy="591181"/>
              <a:chOff x="-140746" y="1095362"/>
              <a:chExt cx="746914" cy="591181"/>
            </a:xfrm>
          </p:grpSpPr>
          <p:grpSp>
            <p:nvGrpSpPr>
              <p:cNvPr id="433" name="Group 432"/>
              <p:cNvGrpSpPr/>
              <p:nvPr/>
            </p:nvGrpSpPr>
            <p:grpSpPr>
              <a:xfrm>
                <a:off x="14816" y="1241858"/>
                <a:ext cx="444339" cy="346335"/>
                <a:chOff x="-14613" y="1040365"/>
                <a:chExt cx="561596" cy="437730"/>
              </a:xfrm>
            </p:grpSpPr>
            <p:cxnSp>
              <p:nvCxnSpPr>
                <p:cNvPr id="437" name="Straight Arrow Connector 436"/>
                <p:cNvCxnSpPr/>
                <p:nvPr/>
              </p:nvCxnSpPr>
              <p:spPr>
                <a:xfrm flipV="1">
                  <a:off x="233366" y="1040365"/>
                  <a:ext cx="0" cy="331238"/>
                </a:xfrm>
                <a:prstGeom prst="straightConnector1">
                  <a:avLst/>
                </a:prstGeom>
                <a:ln w="12700" cmpd="sng">
                  <a:headEnd type="none"/>
                  <a:tailEnd type="triangle" w="sm" len="sm"/>
                </a:ln>
              </p:spPr>
              <p:style>
                <a:lnRef idx="3">
                  <a:schemeClr val="dk1"/>
                </a:lnRef>
                <a:fillRef idx="0">
                  <a:schemeClr val="dk1"/>
                </a:fillRef>
                <a:effectRef idx="2">
                  <a:schemeClr val="dk1"/>
                </a:effectRef>
                <a:fontRef idx="minor">
                  <a:schemeClr val="tx1"/>
                </a:fontRef>
              </p:style>
            </p:cxnSp>
            <p:cxnSp>
              <p:nvCxnSpPr>
                <p:cNvPr id="438" name="Straight Arrow Connector 437"/>
                <p:cNvCxnSpPr/>
                <p:nvPr/>
              </p:nvCxnSpPr>
              <p:spPr>
                <a:xfrm>
                  <a:off x="234951" y="1358901"/>
                  <a:ext cx="312032" cy="0"/>
                </a:xfrm>
                <a:prstGeom prst="straightConnector1">
                  <a:avLst/>
                </a:prstGeom>
                <a:ln w="12700" cmpd="sng">
                  <a:headEnd type="none"/>
                  <a:tailEnd type="triangle" w="sm" len="sm"/>
                </a:ln>
              </p:spPr>
              <p:style>
                <a:lnRef idx="3">
                  <a:schemeClr val="dk1"/>
                </a:lnRef>
                <a:fillRef idx="0">
                  <a:schemeClr val="dk1"/>
                </a:fillRef>
                <a:effectRef idx="2">
                  <a:schemeClr val="dk1"/>
                </a:effectRef>
                <a:fontRef idx="minor">
                  <a:schemeClr val="tx1"/>
                </a:fontRef>
              </p:style>
            </p:cxnSp>
            <p:cxnSp>
              <p:nvCxnSpPr>
                <p:cNvPr id="439" name="Straight Arrow Connector 438"/>
                <p:cNvCxnSpPr/>
                <p:nvPr/>
              </p:nvCxnSpPr>
              <p:spPr>
                <a:xfrm flipH="1">
                  <a:off x="-14613" y="1359326"/>
                  <a:ext cx="247979" cy="118769"/>
                </a:xfrm>
                <a:prstGeom prst="straightConnector1">
                  <a:avLst/>
                </a:prstGeom>
                <a:ln w="12700" cmpd="sng">
                  <a:headEnd type="none"/>
                  <a:tailEnd type="triangle" w="sm" len="sm"/>
                </a:ln>
              </p:spPr>
              <p:style>
                <a:lnRef idx="3">
                  <a:schemeClr val="dk1"/>
                </a:lnRef>
                <a:fillRef idx="0">
                  <a:schemeClr val="dk1"/>
                </a:fillRef>
                <a:effectRef idx="2">
                  <a:schemeClr val="dk1"/>
                </a:effectRef>
                <a:fontRef idx="minor">
                  <a:schemeClr val="tx1"/>
                </a:fontRef>
              </p:style>
            </p:cxnSp>
          </p:grpSp>
          <p:pic>
            <p:nvPicPr>
              <p:cNvPr id="434" name="Picture 4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9526" y="1095362"/>
                <a:ext cx="110791" cy="110791"/>
              </a:xfrm>
              <a:prstGeom prst="rect">
                <a:avLst/>
              </a:prstGeom>
            </p:spPr>
          </p:pic>
          <p:pic>
            <p:nvPicPr>
              <p:cNvPr id="435" name="Picture 43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8858" y="1430199"/>
                <a:ext cx="117310" cy="156411"/>
              </a:xfrm>
              <a:prstGeom prst="rect">
                <a:avLst/>
              </a:prstGeom>
            </p:spPr>
          </p:pic>
          <p:pic>
            <p:nvPicPr>
              <p:cNvPr id="436" name="Picture 43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0746" y="1575752"/>
                <a:ext cx="123827" cy="110791"/>
              </a:xfrm>
              <a:prstGeom prst="rect">
                <a:avLst/>
              </a:prstGeom>
            </p:spPr>
          </p:pic>
        </p:grpSp>
        <p:sp>
          <p:nvSpPr>
            <p:cNvPr id="428" name="TextBox 427"/>
            <p:cNvSpPr txBox="1"/>
            <p:nvPr/>
          </p:nvSpPr>
          <p:spPr>
            <a:xfrm>
              <a:off x="14896385" y="10889213"/>
              <a:ext cx="2151453" cy="349122"/>
            </a:xfrm>
            <a:prstGeom prst="rect">
              <a:avLst/>
            </a:prstGeom>
            <a:noFill/>
          </p:spPr>
          <p:txBody>
            <a:bodyPr wrap="none" rtlCol="0">
              <a:spAutoFit/>
            </a:bodyPr>
            <a:lstStyle/>
            <a:p>
              <a:r>
                <a:rPr lang="en-US" sz="1400" dirty="0">
                  <a:latin typeface="Helvetica"/>
                  <a:cs typeface="Helvetica"/>
                </a:rPr>
                <a:t>Coherent Interactions</a:t>
              </a:r>
            </a:p>
          </p:txBody>
        </p:sp>
        <p:sp>
          <p:nvSpPr>
            <p:cNvPr id="429" name="TextBox 428"/>
            <p:cNvSpPr txBox="1"/>
            <p:nvPr/>
          </p:nvSpPr>
          <p:spPr>
            <a:xfrm>
              <a:off x="15223825" y="14253053"/>
              <a:ext cx="1418044" cy="349122"/>
            </a:xfrm>
            <a:prstGeom prst="rect">
              <a:avLst/>
            </a:prstGeom>
            <a:noFill/>
          </p:spPr>
          <p:txBody>
            <a:bodyPr wrap="none" rtlCol="0">
              <a:spAutoFit/>
            </a:bodyPr>
            <a:lstStyle/>
            <a:p>
              <a:r>
                <a:rPr lang="en-US" sz="1400" dirty="0">
                  <a:latin typeface="Helvetica"/>
                  <a:cs typeface="Helvetica"/>
                </a:rPr>
                <a:t>Decoherence</a:t>
              </a:r>
            </a:p>
          </p:txBody>
        </p:sp>
        <p:sp>
          <p:nvSpPr>
            <p:cNvPr id="430" name="Freeform 429"/>
            <p:cNvSpPr/>
            <p:nvPr/>
          </p:nvSpPr>
          <p:spPr>
            <a:xfrm>
              <a:off x="18945224" y="14758691"/>
              <a:ext cx="177800" cy="720725"/>
            </a:xfrm>
            <a:custGeom>
              <a:avLst/>
              <a:gdLst>
                <a:gd name="connsiteX0" fmla="*/ 177800 w 177800"/>
                <a:gd name="connsiteY0" fmla="*/ 0 h 720725"/>
                <a:gd name="connsiteX1" fmla="*/ 0 w 177800"/>
                <a:gd name="connsiteY1" fmla="*/ 69850 h 720725"/>
                <a:gd name="connsiteX2" fmla="*/ 0 w 177800"/>
                <a:gd name="connsiteY2" fmla="*/ 720725 h 720725"/>
                <a:gd name="connsiteX3" fmla="*/ 0 w 177800"/>
                <a:gd name="connsiteY3" fmla="*/ 720725 h 720725"/>
              </a:gdLst>
              <a:ahLst/>
              <a:cxnLst>
                <a:cxn ang="0">
                  <a:pos x="connsiteX0" y="connsiteY0"/>
                </a:cxn>
                <a:cxn ang="0">
                  <a:pos x="connsiteX1" y="connsiteY1"/>
                </a:cxn>
                <a:cxn ang="0">
                  <a:pos x="connsiteX2" y="connsiteY2"/>
                </a:cxn>
                <a:cxn ang="0">
                  <a:pos x="connsiteX3" y="connsiteY3"/>
                </a:cxn>
              </a:cxnLst>
              <a:rect l="l" t="t" r="r" b="b"/>
              <a:pathLst>
                <a:path w="177800" h="720725">
                  <a:moveTo>
                    <a:pt x="177800" y="0"/>
                  </a:moveTo>
                  <a:lnTo>
                    <a:pt x="0" y="69850"/>
                  </a:lnTo>
                  <a:lnTo>
                    <a:pt x="0" y="720725"/>
                  </a:lnTo>
                  <a:lnTo>
                    <a:pt x="0" y="720725"/>
                  </a:lnTo>
                </a:path>
              </a:pathLst>
            </a:custGeom>
            <a:noFill/>
            <a:ln>
              <a:solidFill>
                <a:schemeClr val="tx1"/>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38"/>
            </a:p>
          </p:txBody>
        </p:sp>
        <p:sp>
          <p:nvSpPr>
            <p:cNvPr id="431" name="Rectangle 430"/>
            <p:cNvSpPr/>
            <p:nvPr/>
          </p:nvSpPr>
          <p:spPr>
            <a:xfrm>
              <a:off x="19801718" y="15020870"/>
              <a:ext cx="2737606" cy="28033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38"/>
            </a:p>
          </p:txBody>
        </p:sp>
        <p:pic>
          <p:nvPicPr>
            <p:cNvPr id="432" name="Picture 431"/>
            <p:cNvPicPr>
              <a:picLocks noChangeAspect="1"/>
            </p:cNvPicPr>
            <p:nvPr/>
          </p:nvPicPr>
          <p:blipFill>
            <a:blip r:embed="rId163">
              <a:extLst>
                <a:ext uri="{28A0092B-C50C-407E-A947-70E740481C1C}">
                  <a14:useLocalDpi xmlns:a14="http://schemas.microsoft.com/office/drawing/2010/main" val="0"/>
                </a:ext>
              </a:extLst>
            </a:blip>
            <a:stretch>
              <a:fillRect/>
            </a:stretch>
          </p:blipFill>
          <p:spPr>
            <a:xfrm>
              <a:off x="17545745" y="10609678"/>
              <a:ext cx="7120113" cy="4746743"/>
            </a:xfrm>
            <a:prstGeom prst="rect">
              <a:avLst/>
            </a:prstGeom>
          </p:spPr>
        </p:pic>
      </p:grpSp>
      <p:sp>
        <p:nvSpPr>
          <p:cNvPr id="512" name="Rectangle 511"/>
          <p:cNvSpPr/>
          <p:nvPr/>
        </p:nvSpPr>
        <p:spPr>
          <a:xfrm>
            <a:off x="26000687" y="3589956"/>
            <a:ext cx="5180715" cy="830997"/>
          </a:xfrm>
          <a:prstGeom prst="rect">
            <a:avLst/>
          </a:prstGeom>
        </p:spPr>
        <p:txBody>
          <a:bodyPr wrap="square">
            <a:spAutoFit/>
          </a:bodyPr>
          <a:lstStyle/>
          <a:p>
            <a:r>
              <a:rPr lang="en-US" sz="2400" dirty="0">
                <a:solidFill>
                  <a:srgbClr val="C00000"/>
                </a:solidFill>
              </a:rPr>
              <a:t>Bohnet, et al, Science </a:t>
            </a:r>
            <a:r>
              <a:rPr lang="en-US" sz="2400" b="1" dirty="0">
                <a:solidFill>
                  <a:srgbClr val="C00000"/>
                </a:solidFill>
              </a:rPr>
              <a:t>352</a:t>
            </a:r>
            <a:r>
              <a:rPr lang="en-US" sz="2400" dirty="0">
                <a:solidFill>
                  <a:srgbClr val="C00000"/>
                </a:solidFill>
              </a:rPr>
              <a:t>, 1297 (2016).</a:t>
            </a:r>
          </a:p>
          <a:p>
            <a:endParaRPr lang="en-US" sz="2400" dirty="0">
              <a:solidFill>
                <a:srgbClr val="C00000"/>
              </a:solidFill>
            </a:endParaRPr>
          </a:p>
        </p:txBody>
      </p:sp>
      <p:sp>
        <p:nvSpPr>
          <p:cNvPr id="513" name="TextBox 512"/>
          <p:cNvSpPr txBox="1"/>
          <p:nvPr/>
        </p:nvSpPr>
        <p:spPr>
          <a:xfrm>
            <a:off x="26478122" y="8815508"/>
            <a:ext cx="10953182" cy="1384995"/>
          </a:xfrm>
          <a:prstGeom prst="rect">
            <a:avLst/>
          </a:prstGeom>
          <a:noFill/>
        </p:spPr>
        <p:txBody>
          <a:bodyPr wrap="square" rtlCol="0">
            <a:spAutoFit/>
          </a:bodyPr>
          <a:lstStyle/>
          <a:p>
            <a:pPr algn="ctr"/>
            <a:r>
              <a:rPr lang="en-US" sz="2800" dirty="0"/>
              <a:t>Observe </a:t>
            </a:r>
            <a:r>
              <a:rPr lang="en-US" sz="2800" dirty="0">
                <a:solidFill>
                  <a:srgbClr val="FF0000"/>
                </a:solidFill>
              </a:rPr>
              <a:t>depolarization of the collective spin</a:t>
            </a:r>
            <a:r>
              <a:rPr lang="en-US" sz="2800" dirty="0"/>
              <a:t>. </a:t>
            </a:r>
          </a:p>
          <a:p>
            <a:pPr algn="ctr"/>
            <a:r>
              <a:rPr lang="en-US" sz="2800" dirty="0"/>
              <a:t>Distinguish destruction of correlations caused by </a:t>
            </a:r>
            <a:r>
              <a:rPr lang="en-US" sz="2800" i="1" dirty="0"/>
              <a:t>decoherence</a:t>
            </a:r>
            <a:r>
              <a:rPr lang="en-US" sz="2800" dirty="0"/>
              <a:t> from </a:t>
            </a:r>
            <a:r>
              <a:rPr lang="en-US" sz="2800" b="1" dirty="0"/>
              <a:t>coherent depolarization </a:t>
            </a:r>
            <a:r>
              <a:rPr lang="en-US" sz="2800" dirty="0"/>
              <a:t>caused by </a:t>
            </a:r>
            <a:r>
              <a:rPr lang="en-US" sz="2800" i="1" dirty="0"/>
              <a:t>spin-spin interaction</a:t>
            </a:r>
            <a:r>
              <a:rPr lang="en-US" sz="2800" dirty="0"/>
              <a:t>.</a:t>
            </a:r>
          </a:p>
        </p:txBody>
      </p:sp>
      <p:grpSp>
        <p:nvGrpSpPr>
          <p:cNvPr id="514" name="Group 513"/>
          <p:cNvGrpSpPr/>
          <p:nvPr/>
        </p:nvGrpSpPr>
        <p:grpSpPr>
          <a:xfrm>
            <a:off x="28541207" y="21500662"/>
            <a:ext cx="6692663" cy="988732"/>
            <a:chOff x="28689170" y="23021931"/>
            <a:chExt cx="6692664" cy="988732"/>
          </a:xfrm>
        </p:grpSpPr>
        <mc:AlternateContent xmlns:mc="http://schemas.openxmlformats.org/markup-compatibility/2006" xmlns:a14="http://schemas.microsoft.com/office/drawing/2010/main">
          <mc:Choice Requires="a14">
            <p:sp>
              <p:nvSpPr>
                <p:cNvPr id="516" name="Rectangle 515"/>
                <p:cNvSpPr/>
                <p:nvPr/>
              </p:nvSpPr>
              <p:spPr>
                <a:xfrm>
                  <a:off x="28689170" y="23021931"/>
                  <a:ext cx="3112068" cy="9887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𝜉</m:t>
                            </m:r>
                          </m:e>
                          <m:sub>
                            <m:r>
                              <a:rPr lang="en-US" sz="2400" i="1">
                                <a:latin typeface="Cambria Math" panose="02040503050406030204" pitchFamily="18" charset="0"/>
                              </a:rPr>
                              <m:t>𝑅</m:t>
                            </m:r>
                          </m:sub>
                          <m:sup>
                            <m:r>
                              <a:rPr lang="en-US" sz="2400" i="1">
                                <a:latin typeface="Cambria Math" panose="02040503050406030204" pitchFamily="18" charset="0"/>
                              </a:rPr>
                              <m:t>2</m:t>
                            </m:r>
                          </m:sup>
                        </m:sSubSup>
                        <m:r>
                          <a:rPr lang="en-US" sz="2400" i="1">
                            <a:latin typeface="Cambria Math" panose="02040503050406030204" pitchFamily="18" charset="0"/>
                          </a:rPr>
                          <m:t>=</m:t>
                        </m:r>
                        <m:r>
                          <a:rPr lang="en-US" sz="2400" i="1">
                            <a:latin typeface="Cambria Math" panose="02040503050406030204" pitchFamily="18" charset="0"/>
                          </a:rPr>
                          <m:t>𝑁</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𝑚𝑖𝑛</m:t>
                                </m:r>
                              </m:e>
                              <m:sub>
                                <m:r>
                                  <a:rPr lang="en-US" sz="2400" i="1">
                                    <a:latin typeface="Cambria Math" panose="02040503050406030204" pitchFamily="18" charset="0"/>
                                    <a:ea typeface="Cambria Math" panose="02040503050406030204" pitchFamily="18" charset="0"/>
                                  </a:rPr>
                                  <m:t>𝜓</m:t>
                                </m:r>
                              </m:sub>
                            </m:sSub>
                            <m:r>
                              <a:rPr lang="en-US" sz="2400" i="1">
                                <a:latin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Δ</m:t>
                            </m:r>
                            <m:sSub>
                              <m:sSubPr>
                                <m:ctrlPr>
                                  <a:rPr lang="el-GR"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𝑆</m:t>
                                </m:r>
                              </m:e>
                              <m:sub>
                                <m:r>
                                  <a:rPr lang="el-GR" sz="2400" i="1">
                                    <a:latin typeface="Cambria Math" panose="02040503050406030204" pitchFamily="18" charset="0"/>
                                    <a:ea typeface="Cambria Math" panose="02040503050406030204" pitchFamily="18" charset="0"/>
                                  </a:rPr>
                                  <m:t>𝜓</m:t>
                                </m:r>
                              </m:sub>
                            </m:sSub>
                            <m:sSup>
                              <m:sSupPr>
                                <m:ctrlPr>
                                  <a:rPr lang="el-GR"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num>
                          <m:den>
                            <m:r>
                              <a:rPr lang="en-US" sz="2400" i="1">
                                <a:latin typeface="Cambria Math" panose="02040503050406030204" pitchFamily="18" charset="0"/>
                              </a:rPr>
                              <m:t>|</m:t>
                            </m:r>
                            <m:acc>
                              <m:accPr>
                                <m:chr m:val="⃗"/>
                                <m:ctrlPr>
                                  <a:rPr lang="en-US" sz="2400" i="1">
                                    <a:latin typeface="Cambria Math" panose="02040503050406030204" pitchFamily="18" charset="0"/>
                                  </a:rPr>
                                </m:ctrlPr>
                              </m:acc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e>
                            </m:acc>
                            <m:sSup>
                              <m:sSupPr>
                                <m:ctrlPr>
                                  <a:rPr lang="en-US" sz="2400" i="1">
                                    <a:latin typeface="Cambria Math" panose="02040503050406030204" pitchFamily="18" charset="0"/>
                                  </a:rPr>
                                </m:ctrlPr>
                              </m:sSupPr>
                              <m:e>
                                <m:r>
                                  <a:rPr lang="en-US" sz="2400" i="1">
                                    <a:latin typeface="Cambria Math" panose="02040503050406030204" pitchFamily="18" charset="0"/>
                                  </a:rPr>
                                  <m:t>|</m:t>
                                </m:r>
                              </m:e>
                              <m:sup>
                                <m:r>
                                  <a:rPr lang="en-US" sz="2400" i="1">
                                    <a:latin typeface="Cambria Math" panose="02040503050406030204" pitchFamily="18" charset="0"/>
                                  </a:rPr>
                                  <m:t>2</m:t>
                                </m:r>
                              </m:sup>
                            </m:sSup>
                          </m:den>
                        </m:f>
                      </m:oMath>
                    </m:oMathPara>
                  </a14:m>
                  <a:endParaRPr lang="en-US" sz="2400" dirty="0"/>
                </a:p>
              </p:txBody>
            </p:sp>
          </mc:Choice>
          <mc:Fallback xmlns="">
            <p:sp>
              <p:nvSpPr>
                <p:cNvPr id="40" name="Rectangle 39"/>
                <p:cNvSpPr>
                  <a:spLocks noRot="1" noChangeAspect="1" noMove="1" noResize="1" noEditPoints="1" noAdjustHandles="1" noChangeArrowheads="1" noChangeShapeType="1" noTextEdit="1"/>
                </p:cNvSpPr>
                <p:nvPr/>
              </p:nvSpPr>
              <p:spPr>
                <a:xfrm>
                  <a:off x="28689170" y="23021931"/>
                  <a:ext cx="3112068" cy="988732"/>
                </a:xfrm>
                <a:prstGeom prst="rect">
                  <a:avLst/>
                </a:prstGeom>
                <a:blipFill>
                  <a:blip r:embed="rId16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7" name="TextBox 516"/>
                <p:cNvSpPr txBox="1"/>
                <p:nvPr/>
              </p:nvSpPr>
              <p:spPr>
                <a:xfrm>
                  <a:off x="32129341" y="23337325"/>
                  <a:ext cx="3252493" cy="374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entangled</m:t>
                            </m:r>
                            <m:r>
                              <a:rPr lang="en-US" sz="2400">
                                <a:latin typeface="Cambria Math" panose="02040503050406030204" pitchFamily="18" charset="0"/>
                              </a:rPr>
                              <m:t> </m:t>
                            </m:r>
                            <m:r>
                              <m:rPr>
                                <m:sty m:val="p"/>
                              </m:rPr>
                              <a:rPr lang="en-US" sz="2400">
                                <a:latin typeface="Cambria Math" panose="02040503050406030204" pitchFamily="18" charset="0"/>
                              </a:rPr>
                              <m:t>when</m:t>
                            </m:r>
                            <m:r>
                              <a:rPr lang="en-US" sz="240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𝜉</m:t>
                            </m:r>
                          </m:e>
                          <m:sub>
                            <m:r>
                              <a:rPr lang="en-US" sz="2400" i="1">
                                <a:latin typeface="Cambria Math" panose="02040503050406030204" pitchFamily="18" charset="0"/>
                              </a:rPr>
                              <m:t>𝑅</m:t>
                            </m:r>
                          </m:sub>
                          <m:sup>
                            <m:r>
                              <a:rPr lang="en-US" sz="2400" i="1">
                                <a:latin typeface="Cambria Math" panose="02040503050406030204" pitchFamily="18" charset="0"/>
                              </a:rPr>
                              <m:t>2</m:t>
                            </m:r>
                          </m:sup>
                        </m:sSubSup>
                        <m:r>
                          <a:rPr lang="en-US" sz="2400" i="1">
                            <a:latin typeface="Cambria Math" panose="02040503050406030204" pitchFamily="18" charset="0"/>
                          </a:rPr>
                          <m:t>&lt;1</m:t>
                        </m:r>
                      </m:oMath>
                    </m:oMathPara>
                  </a14:m>
                  <a:endParaRPr lang="en-US" sz="2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32129341" y="23337325"/>
                  <a:ext cx="3252493" cy="374526"/>
                </a:xfrm>
                <a:prstGeom prst="rect">
                  <a:avLst/>
                </a:prstGeom>
                <a:blipFill>
                  <a:blip r:embed="rId165"/>
                  <a:stretch>
                    <a:fillRect l="-3002" r="-1876" b="-33871"/>
                  </a:stretch>
                </a:blipFill>
              </p:spPr>
              <p:txBody>
                <a:bodyPr/>
                <a:lstStyle/>
                <a:p>
                  <a:r>
                    <a:rPr lang="en-US">
                      <a:noFill/>
                    </a:rPr>
                    <a:t> </a:t>
                  </a:r>
                </a:p>
              </p:txBody>
            </p:sp>
          </mc:Fallback>
        </mc:AlternateContent>
      </p:grpSp>
      <p:sp>
        <p:nvSpPr>
          <p:cNvPr id="518" name="Rectangle 517"/>
          <p:cNvSpPr/>
          <p:nvPr/>
        </p:nvSpPr>
        <p:spPr>
          <a:xfrm>
            <a:off x="35807868" y="10557490"/>
            <a:ext cx="2118067" cy="4401205"/>
          </a:xfrm>
          <a:prstGeom prst="rect">
            <a:avLst/>
          </a:prstGeom>
        </p:spPr>
        <p:txBody>
          <a:bodyPr wrap="square" numCol="1">
            <a:spAutoFit/>
          </a:bodyPr>
          <a:lstStyle/>
          <a:p>
            <a:pPr lvl="0" algn="ctr"/>
            <a:r>
              <a:rPr lang="en-US" sz="2000" b="1" dirty="0">
                <a:solidFill>
                  <a:prstClr val="black"/>
                </a:solidFill>
              </a:rPr>
              <a:t>Plot</a:t>
            </a:r>
            <a:r>
              <a:rPr lang="en-US" sz="2000" dirty="0">
                <a:solidFill>
                  <a:prstClr val="black"/>
                </a:solidFill>
              </a:rPr>
              <a:t>: Contrast decay for N = 21, 58, and 144 ions (black circles, red squares, and blue diamonds). Black squares show contrast decay from decoherence due to spontaneous emission in the absence of spin-spin coupling.</a:t>
            </a:r>
          </a:p>
        </p:txBody>
      </p:sp>
      <p:sp>
        <p:nvSpPr>
          <p:cNvPr id="519" name="Rectangle 518"/>
          <p:cNvSpPr/>
          <p:nvPr/>
        </p:nvSpPr>
        <p:spPr>
          <a:xfrm>
            <a:off x="26000688" y="10752833"/>
            <a:ext cx="1682329" cy="1938992"/>
          </a:xfrm>
          <a:prstGeom prst="rect">
            <a:avLst/>
          </a:prstGeom>
        </p:spPr>
        <p:txBody>
          <a:bodyPr wrap="square">
            <a:spAutoFit/>
          </a:bodyPr>
          <a:lstStyle/>
          <a:p>
            <a:pPr algn="ctr"/>
            <a:r>
              <a:rPr lang="en-US" sz="2000" dirty="0">
                <a:solidFill>
                  <a:prstClr val="black"/>
                </a:solidFill>
              </a:rPr>
              <a:t>Coherent Ising interactions give rise to (over) squeezed state </a:t>
            </a:r>
            <a:endParaRPr lang="en-US" sz="6738" dirty="0"/>
          </a:p>
        </p:txBody>
      </p:sp>
      <p:sp>
        <p:nvSpPr>
          <p:cNvPr id="520" name="Rectangle 519"/>
          <p:cNvSpPr/>
          <p:nvPr/>
        </p:nvSpPr>
        <p:spPr>
          <a:xfrm>
            <a:off x="25920239" y="14060380"/>
            <a:ext cx="1833157" cy="1323439"/>
          </a:xfrm>
          <a:prstGeom prst="rect">
            <a:avLst/>
          </a:prstGeom>
        </p:spPr>
        <p:txBody>
          <a:bodyPr wrap="square">
            <a:spAutoFit/>
          </a:bodyPr>
          <a:lstStyle/>
          <a:p>
            <a:pPr algn="ctr"/>
            <a:r>
              <a:rPr lang="en-US" sz="2000" dirty="0">
                <a:solidFill>
                  <a:prstClr val="black"/>
                </a:solidFill>
              </a:rPr>
              <a:t>Decoherence leads to shortening of Bloch vector </a:t>
            </a:r>
            <a:endParaRPr lang="en-US" sz="6738" dirty="0"/>
          </a:p>
        </p:txBody>
      </p:sp>
      <p:sp>
        <p:nvSpPr>
          <p:cNvPr id="538" name="TextBox 537"/>
          <p:cNvSpPr txBox="1"/>
          <p:nvPr/>
        </p:nvSpPr>
        <p:spPr>
          <a:xfrm>
            <a:off x="27115239" y="16020600"/>
            <a:ext cx="9618530" cy="954107"/>
          </a:xfrm>
          <a:prstGeom prst="rect">
            <a:avLst/>
          </a:prstGeom>
          <a:noFill/>
        </p:spPr>
        <p:txBody>
          <a:bodyPr wrap="square" rtlCol="0">
            <a:spAutoFit/>
          </a:bodyPr>
          <a:lstStyle/>
          <a:p>
            <a:pPr algn="ctr"/>
            <a:r>
              <a:rPr lang="en-US" sz="2800" dirty="0"/>
              <a:t>Measure and benchmark modification of </a:t>
            </a:r>
            <a:r>
              <a:rPr lang="en-US" sz="2800" dirty="0">
                <a:solidFill>
                  <a:srgbClr val="FF0000"/>
                </a:solidFill>
              </a:rPr>
              <a:t>collective spin variance </a:t>
            </a:r>
          </a:p>
          <a:p>
            <a:pPr algn="ctr"/>
            <a:r>
              <a:rPr lang="en-US" sz="2800" dirty="0"/>
              <a:t>and </a:t>
            </a:r>
            <a:r>
              <a:rPr lang="en-US" sz="2800" b="1" dirty="0"/>
              <a:t>verify entanglement </a:t>
            </a:r>
            <a:r>
              <a:rPr lang="en-US" sz="2800" dirty="0"/>
              <a:t>using spin-squeezing.</a:t>
            </a:r>
          </a:p>
        </p:txBody>
      </p:sp>
      <p:sp>
        <p:nvSpPr>
          <p:cNvPr id="539" name="TextBox 538"/>
          <p:cNvSpPr txBox="1"/>
          <p:nvPr/>
        </p:nvSpPr>
        <p:spPr>
          <a:xfrm>
            <a:off x="26076588" y="21550204"/>
            <a:ext cx="2259336" cy="954107"/>
          </a:xfrm>
          <a:prstGeom prst="rect">
            <a:avLst/>
          </a:prstGeom>
          <a:noFill/>
        </p:spPr>
        <p:txBody>
          <a:bodyPr wrap="square" rtlCol="0">
            <a:spAutoFit/>
          </a:bodyPr>
          <a:lstStyle/>
          <a:p>
            <a:pPr algn="ctr"/>
            <a:r>
              <a:rPr lang="en-US" sz="2800" b="1" dirty="0"/>
              <a:t>Entanglement witness:</a:t>
            </a:r>
          </a:p>
        </p:txBody>
      </p:sp>
      <p:sp>
        <p:nvSpPr>
          <p:cNvPr id="540" name="TextBox 539"/>
          <p:cNvSpPr txBox="1"/>
          <p:nvPr/>
        </p:nvSpPr>
        <p:spPr>
          <a:xfrm>
            <a:off x="26162071" y="20899179"/>
            <a:ext cx="11721029" cy="461665"/>
          </a:xfrm>
          <a:prstGeom prst="rect">
            <a:avLst/>
          </a:prstGeom>
          <a:noFill/>
        </p:spPr>
        <p:txBody>
          <a:bodyPr wrap="none" rtlCol="0">
            <a:spAutoFit/>
          </a:bodyPr>
          <a:lstStyle/>
          <a:p>
            <a:r>
              <a:rPr lang="en-US" sz="2400" dirty="0"/>
              <a:t>Depolarization combined with spin variance allows us to evaluate the entanglement witness.</a:t>
            </a:r>
          </a:p>
        </p:txBody>
      </p:sp>
      <p:sp>
        <p:nvSpPr>
          <p:cNvPr id="541" name="TextBox 540"/>
          <p:cNvSpPr txBox="1"/>
          <p:nvPr/>
        </p:nvSpPr>
        <p:spPr>
          <a:xfrm>
            <a:off x="27864203" y="22709518"/>
            <a:ext cx="8304543" cy="954107"/>
          </a:xfrm>
          <a:prstGeom prst="rect">
            <a:avLst/>
          </a:prstGeom>
          <a:noFill/>
        </p:spPr>
        <p:txBody>
          <a:bodyPr wrap="square" rtlCol="0">
            <a:spAutoFit/>
          </a:bodyPr>
          <a:lstStyle/>
          <a:p>
            <a:pPr algn="ctr"/>
            <a:r>
              <a:rPr lang="en-US" sz="2800" dirty="0"/>
              <a:t>Maximum </a:t>
            </a:r>
            <a:r>
              <a:rPr lang="en-US" sz="2800" dirty="0">
                <a:solidFill>
                  <a:srgbClr val="FF0000"/>
                </a:solidFill>
              </a:rPr>
              <a:t>observed</a:t>
            </a:r>
            <a:r>
              <a:rPr lang="en-US" sz="2800" dirty="0"/>
              <a:t> </a:t>
            </a:r>
            <a:r>
              <a:rPr lang="en-US" sz="2800" dirty="0">
                <a:solidFill>
                  <a:srgbClr val="FF0000"/>
                </a:solidFill>
              </a:rPr>
              <a:t>squeezing</a:t>
            </a:r>
            <a:r>
              <a:rPr lang="en-US" sz="2800" dirty="0"/>
              <a:t> of </a:t>
            </a:r>
            <a:r>
              <a:rPr lang="en-US" sz="2800" b="1" dirty="0"/>
              <a:t>-6.0 dB </a:t>
            </a:r>
            <a:r>
              <a:rPr lang="en-US" sz="2800" dirty="0"/>
              <a:t>with 88 ions. Entanglement observed for N from </a:t>
            </a:r>
            <a:r>
              <a:rPr lang="en-US" sz="2800" b="1" dirty="0"/>
              <a:t>20 to 220 ions</a:t>
            </a:r>
            <a:r>
              <a:rPr lang="en-US" sz="2800" dirty="0"/>
              <a:t>.</a:t>
            </a:r>
          </a:p>
        </p:txBody>
      </p:sp>
      <p:sp>
        <p:nvSpPr>
          <p:cNvPr id="34" name="Rectangle 33"/>
          <p:cNvSpPr/>
          <p:nvPr/>
        </p:nvSpPr>
        <p:spPr>
          <a:xfrm>
            <a:off x="6875956" y="21383834"/>
            <a:ext cx="4800288" cy="830997"/>
          </a:xfrm>
          <a:prstGeom prst="rect">
            <a:avLst/>
          </a:prstGeom>
        </p:spPr>
        <p:txBody>
          <a:bodyPr wrap="none">
            <a:spAutoFit/>
          </a:bodyPr>
          <a:lstStyle/>
          <a:p>
            <a:r>
              <a:rPr lang="en-US" sz="2400" dirty="0">
                <a:solidFill>
                  <a:srgbClr val="C00000"/>
                </a:solidFill>
                <a:ea typeface="Times New Roman" panose="02020603050405020304" pitchFamily="18" charset="0"/>
              </a:rPr>
              <a:t>Britton et al., </a:t>
            </a:r>
            <a:r>
              <a:rPr lang="en-US" sz="2400" dirty="0">
                <a:solidFill>
                  <a:srgbClr val="C00000"/>
                </a:solidFill>
              </a:rPr>
              <a:t>PRA </a:t>
            </a:r>
            <a:r>
              <a:rPr lang="en-US" sz="2400" b="1" dirty="0">
                <a:solidFill>
                  <a:srgbClr val="C00000"/>
                </a:solidFill>
              </a:rPr>
              <a:t>93</a:t>
            </a:r>
            <a:r>
              <a:rPr lang="en-US" sz="2400" dirty="0">
                <a:solidFill>
                  <a:srgbClr val="C00000"/>
                </a:solidFill>
              </a:rPr>
              <a:t>, 062511 (2016).</a:t>
            </a:r>
          </a:p>
          <a:p>
            <a:endParaRPr lang="en-US" sz="2400" dirty="0">
              <a:solidFill>
                <a:srgbClr val="C00000"/>
              </a:solidFill>
            </a:endParaRPr>
          </a:p>
        </p:txBody>
      </p:sp>
      <p:sp>
        <p:nvSpPr>
          <p:cNvPr id="643" name="TextBox 642"/>
          <p:cNvSpPr txBox="1"/>
          <p:nvPr/>
        </p:nvSpPr>
        <p:spPr>
          <a:xfrm>
            <a:off x="13223931" y="2925208"/>
            <a:ext cx="9849171" cy="830997"/>
          </a:xfrm>
          <a:prstGeom prst="rect">
            <a:avLst/>
          </a:prstGeom>
          <a:noFill/>
        </p:spPr>
        <p:txBody>
          <a:bodyPr wrap="none" rtlCol="0">
            <a:spAutoFit/>
          </a:bodyPr>
          <a:lstStyle/>
          <a:p>
            <a:r>
              <a:rPr lang="en-US" sz="4800" b="1" dirty="0" err="1"/>
              <a:t>Picometer</a:t>
            </a:r>
            <a:r>
              <a:rPr lang="en-US" sz="4800" b="1" dirty="0"/>
              <a:t>-scale displacement sensing</a:t>
            </a:r>
          </a:p>
        </p:txBody>
      </p:sp>
      <p:sp>
        <p:nvSpPr>
          <p:cNvPr id="644" name="Rectangle 643"/>
          <p:cNvSpPr/>
          <p:nvPr/>
        </p:nvSpPr>
        <p:spPr>
          <a:xfrm>
            <a:off x="13230998" y="3588470"/>
            <a:ext cx="3599651" cy="461665"/>
          </a:xfrm>
          <a:prstGeom prst="rect">
            <a:avLst/>
          </a:prstGeom>
        </p:spPr>
        <p:txBody>
          <a:bodyPr wrap="square">
            <a:spAutoFit/>
          </a:bodyPr>
          <a:lstStyle/>
          <a:p>
            <a:r>
              <a:rPr lang="en-US" sz="2400" dirty="0">
                <a:solidFill>
                  <a:srgbClr val="C00000"/>
                </a:solidFill>
              </a:rPr>
              <a:t>Gilmore, et al, In Progress.</a:t>
            </a:r>
          </a:p>
        </p:txBody>
      </p:sp>
      <p:grpSp>
        <p:nvGrpSpPr>
          <p:cNvPr id="697" name="Group 696"/>
          <p:cNvGrpSpPr>
            <a:grpSpLocks noChangeAspect="1"/>
          </p:cNvGrpSpPr>
          <p:nvPr/>
        </p:nvGrpSpPr>
        <p:grpSpPr>
          <a:xfrm>
            <a:off x="13098453" y="20079002"/>
            <a:ext cx="6644389" cy="4429592"/>
            <a:chOff x="101818" y="2037912"/>
            <a:chExt cx="6224710" cy="4149806"/>
          </a:xfrm>
        </p:grpSpPr>
        <p:pic>
          <p:nvPicPr>
            <p:cNvPr id="698" name="Picture 697"/>
            <p:cNvPicPr>
              <a:picLocks noChangeAspect="1"/>
            </p:cNvPicPr>
            <p:nvPr/>
          </p:nvPicPr>
          <p:blipFill>
            <a:blip r:embed="rId166" cstate="print">
              <a:extLst>
                <a:ext uri="{28A0092B-C50C-407E-A947-70E740481C1C}">
                  <a14:useLocalDpi xmlns:a14="http://schemas.microsoft.com/office/drawing/2010/main" val="0"/>
                </a:ext>
              </a:extLst>
            </a:blip>
            <a:stretch>
              <a:fillRect/>
            </a:stretch>
          </p:blipFill>
          <p:spPr>
            <a:xfrm>
              <a:off x="101818" y="2037912"/>
              <a:ext cx="6224710" cy="4149806"/>
            </a:xfrm>
            <a:prstGeom prst="rect">
              <a:avLst/>
            </a:prstGeom>
          </p:spPr>
        </p:pic>
        <mc:AlternateContent xmlns:mc="http://schemas.openxmlformats.org/markup-compatibility/2006" xmlns:a14="http://schemas.microsoft.com/office/drawing/2010/main">
          <mc:Choice Requires="a14">
            <p:sp>
              <p:nvSpPr>
                <p:cNvPr id="699" name="TextBox 698"/>
                <p:cNvSpPr txBox="1"/>
                <p:nvPr/>
              </p:nvSpPr>
              <p:spPr>
                <a:xfrm>
                  <a:off x="913928" y="2564044"/>
                  <a:ext cx="1736386" cy="4036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𝐹</m:t>
                                </m:r>
                              </m:e>
                              <m:sub>
                                <m:r>
                                  <a:rPr lang="en-US" sz="2200" b="0" i="1" smtClean="0">
                                    <a:latin typeface="Cambria Math" panose="02040503050406030204" pitchFamily="18" charset="0"/>
                                  </a:rPr>
                                  <m:t>0</m:t>
                                </m:r>
                              </m:sub>
                            </m:sSub>
                            <m:r>
                              <a:rPr lang="en-US" sz="2200" b="0" i="1" smtClean="0">
                                <a:latin typeface="Cambria Math" panose="02040503050406030204" pitchFamily="18" charset="0"/>
                              </a:rPr>
                              <m:t>/</m:t>
                            </m:r>
                            <m:r>
                              <a:rPr lang="en-US" sz="2200" i="1">
                                <a:latin typeface="Cambria Math" panose="02040503050406030204" pitchFamily="18" charset="0"/>
                              </a:rPr>
                              <m:t>𝐹</m:t>
                            </m:r>
                          </m:e>
                          <m:sub>
                            <m:r>
                              <a:rPr lang="en-US" sz="2200" i="1">
                                <a:latin typeface="Cambria Math" panose="02040503050406030204" pitchFamily="18" charset="0"/>
                              </a:rPr>
                              <m:t>0</m:t>
                            </m:r>
                            <m:r>
                              <a:rPr lang="en-US" sz="2200" i="1">
                                <a:latin typeface="Cambria Math" panose="02040503050406030204" pitchFamily="18" charset="0"/>
                              </a:rPr>
                              <m:t>𝑀</m:t>
                            </m:r>
                          </m:sub>
                        </m:sSub>
                        <m:r>
                          <a:rPr lang="en-US" sz="2200" b="0" i="1" smtClean="0">
                            <a:latin typeface="Cambria Math" panose="02040503050406030204" pitchFamily="18" charset="0"/>
                          </a:rPr>
                          <m:t>=0.2</m:t>
                        </m:r>
                      </m:oMath>
                    </m:oMathPara>
                  </a14:m>
                  <a:endParaRPr lang="en-US" sz="2200" dirty="0"/>
                </a:p>
              </p:txBody>
            </p:sp>
          </mc:Choice>
          <mc:Fallback xmlns="">
            <p:sp>
              <p:nvSpPr>
                <p:cNvPr id="699" name="TextBox 698"/>
                <p:cNvSpPr txBox="1">
                  <a:spLocks noRot="1" noChangeAspect="1" noMove="1" noResize="1" noEditPoints="1" noAdjustHandles="1" noChangeArrowheads="1" noChangeShapeType="1" noTextEdit="1"/>
                </p:cNvSpPr>
                <p:nvPr/>
              </p:nvSpPr>
              <p:spPr>
                <a:xfrm>
                  <a:off x="913928" y="2564044"/>
                  <a:ext cx="1736386" cy="403671"/>
                </a:xfrm>
                <a:prstGeom prst="rect">
                  <a:avLst/>
                </a:prstGeom>
                <a:blipFill>
                  <a:blip r:embed="rId167"/>
                  <a:stretch>
                    <a:fillRect b="-15493"/>
                  </a:stretch>
                </a:blipFill>
              </p:spPr>
              <p:txBody>
                <a:bodyPr/>
                <a:lstStyle/>
                <a:p>
                  <a:r>
                    <a:rPr lang="en-US">
                      <a:noFill/>
                    </a:rPr>
                    <a:t> </a:t>
                  </a:r>
                </a:p>
              </p:txBody>
            </p:sp>
          </mc:Fallback>
        </mc:AlternateContent>
      </p:grpSp>
      <p:pic>
        <p:nvPicPr>
          <p:cNvPr id="700" name="Picture 699"/>
          <p:cNvPicPr>
            <a:picLocks noChangeAspect="1"/>
          </p:cNvPicPr>
          <p:nvPr/>
        </p:nvPicPr>
        <p:blipFill>
          <a:blip r:embed="rId168" cstate="print">
            <a:extLst>
              <a:ext uri="{28A0092B-C50C-407E-A947-70E740481C1C}">
                <a14:useLocalDpi xmlns:a14="http://schemas.microsoft.com/office/drawing/2010/main" val="0"/>
              </a:ext>
            </a:extLst>
          </a:blip>
          <a:stretch>
            <a:fillRect/>
          </a:stretch>
        </p:blipFill>
        <p:spPr>
          <a:xfrm>
            <a:off x="16978874" y="25144844"/>
            <a:ext cx="8142884" cy="5545626"/>
          </a:xfrm>
          <a:prstGeom prst="rect">
            <a:avLst/>
          </a:prstGeom>
        </p:spPr>
      </p:pic>
      <p:grpSp>
        <p:nvGrpSpPr>
          <p:cNvPr id="701" name="Group 700"/>
          <p:cNvGrpSpPr/>
          <p:nvPr/>
        </p:nvGrpSpPr>
        <p:grpSpPr>
          <a:xfrm>
            <a:off x="19382108" y="27778884"/>
            <a:ext cx="3741216" cy="894249"/>
            <a:chOff x="6901029" y="4057426"/>
            <a:chExt cx="3741216" cy="894249"/>
          </a:xfrm>
        </p:grpSpPr>
        <p:sp>
          <p:nvSpPr>
            <p:cNvPr id="702" name="Oval 701"/>
            <p:cNvSpPr/>
            <p:nvPr/>
          </p:nvSpPr>
          <p:spPr>
            <a:xfrm>
              <a:off x="6901029" y="4057426"/>
              <a:ext cx="4572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3" name="Straight Connector 702"/>
            <p:cNvCxnSpPr>
              <a:stCxn id="702" idx="6"/>
            </p:cNvCxnSpPr>
            <p:nvPr/>
          </p:nvCxnSpPr>
          <p:spPr>
            <a:xfrm>
              <a:off x="7358229" y="4286026"/>
              <a:ext cx="753037" cy="124609"/>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704" name="TextBox 703"/>
            <p:cNvSpPr txBox="1"/>
            <p:nvPr/>
          </p:nvSpPr>
          <p:spPr>
            <a:xfrm>
              <a:off x="7879693" y="4120678"/>
              <a:ext cx="2762552" cy="830997"/>
            </a:xfrm>
            <a:prstGeom prst="rect">
              <a:avLst/>
            </a:prstGeom>
            <a:noFill/>
          </p:spPr>
          <p:txBody>
            <a:bodyPr wrap="square" rtlCol="0">
              <a:spAutoFit/>
            </a:bodyPr>
            <a:lstStyle/>
            <a:p>
              <a:pPr algn="ctr"/>
              <a:r>
                <a:rPr lang="en-US" sz="2400" dirty="0"/>
                <a:t>50 pm – smallest detected amplitude</a:t>
              </a:r>
            </a:p>
          </p:txBody>
        </p:sp>
      </p:grpSp>
      <mc:AlternateContent xmlns:mc="http://schemas.openxmlformats.org/markup-compatibility/2006" xmlns:a14="http://schemas.microsoft.com/office/drawing/2010/main">
        <mc:Choice Requires="a14">
          <p:sp>
            <p:nvSpPr>
              <p:cNvPr id="712" name="TextBox 711"/>
              <p:cNvSpPr txBox="1"/>
              <p:nvPr/>
            </p:nvSpPr>
            <p:spPr>
              <a:xfrm>
                <a:off x="22455942" y="26253384"/>
                <a:ext cx="2466444" cy="1200329"/>
              </a:xfrm>
              <a:prstGeom prst="rect">
                <a:avLst/>
              </a:prstGeom>
              <a:noFill/>
            </p:spPr>
            <p:txBody>
              <a:bodyPr wrap="square" rtlCol="0">
                <a:spAutoFit/>
              </a:bodyPr>
              <a:lstStyle/>
              <a:p>
                <a:r>
                  <a:rPr lang="en-US" sz="2400" dirty="0"/>
                  <a:t>SNR limited due to noise from fluctuations in </a:t>
                </a:r>
                <a14:m>
                  <m:oMath xmlns:m="http://schemas.openxmlformats.org/officeDocument/2006/math">
                    <m:r>
                      <a:rPr lang="en-US" sz="2400" b="0" i="1" smtClean="0">
                        <a:latin typeface="Cambria Math" panose="02040503050406030204" pitchFamily="18" charset="0"/>
                        <a:ea typeface="Cambria Math" panose="02040503050406030204" pitchFamily="18" charset="0"/>
                      </a:rPr>
                      <m:t>𝛿</m:t>
                    </m:r>
                  </m:oMath>
                </a14:m>
                <a:endParaRPr lang="en-US" sz="2400" dirty="0"/>
              </a:p>
            </p:txBody>
          </p:sp>
        </mc:Choice>
        <mc:Fallback xmlns="">
          <p:sp>
            <p:nvSpPr>
              <p:cNvPr id="712" name="TextBox 711"/>
              <p:cNvSpPr txBox="1">
                <a:spLocks noRot="1" noChangeAspect="1" noMove="1" noResize="1" noEditPoints="1" noAdjustHandles="1" noChangeArrowheads="1" noChangeShapeType="1" noTextEdit="1"/>
              </p:cNvSpPr>
              <p:nvPr/>
            </p:nvSpPr>
            <p:spPr>
              <a:xfrm>
                <a:off x="22455942" y="26253384"/>
                <a:ext cx="2466444" cy="1200329"/>
              </a:xfrm>
              <a:prstGeom prst="rect">
                <a:avLst/>
              </a:prstGeom>
              <a:blipFill>
                <a:blip r:embed="rId169"/>
                <a:stretch>
                  <a:fillRect l="-3960" t="-4061" b="-10660"/>
                </a:stretch>
              </a:blipFill>
            </p:spPr>
            <p:txBody>
              <a:bodyPr/>
              <a:lstStyle/>
              <a:p>
                <a:r>
                  <a:rPr lang="en-US">
                    <a:noFill/>
                  </a:rPr>
                  <a:t> </a:t>
                </a:r>
              </a:p>
            </p:txBody>
          </p:sp>
        </mc:Fallback>
      </mc:AlternateContent>
      <p:cxnSp>
        <p:nvCxnSpPr>
          <p:cNvPr id="713" name="Straight Arrow Connector 712"/>
          <p:cNvCxnSpPr/>
          <p:nvPr/>
        </p:nvCxnSpPr>
        <p:spPr>
          <a:xfrm flipH="1" flipV="1">
            <a:off x="22982970" y="25885865"/>
            <a:ext cx="383891" cy="413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4" name="TextBox 713"/>
          <p:cNvSpPr txBox="1"/>
          <p:nvPr/>
        </p:nvSpPr>
        <p:spPr>
          <a:xfrm rot="18462979">
            <a:off x="18351632" y="26766971"/>
            <a:ext cx="2827890" cy="461665"/>
          </a:xfrm>
          <a:prstGeom prst="rect">
            <a:avLst/>
          </a:prstGeom>
          <a:noFill/>
        </p:spPr>
        <p:txBody>
          <a:bodyPr wrap="none" rtlCol="0">
            <a:spAutoFit/>
          </a:bodyPr>
          <a:lstStyle/>
          <a:p>
            <a:r>
              <a:rPr lang="en-US" sz="2400" dirty="0"/>
              <a:t>Projection noise limit</a:t>
            </a:r>
          </a:p>
        </p:txBody>
      </p:sp>
      <p:grpSp>
        <p:nvGrpSpPr>
          <p:cNvPr id="715" name="Group 714"/>
          <p:cNvGrpSpPr/>
          <p:nvPr/>
        </p:nvGrpSpPr>
        <p:grpSpPr>
          <a:xfrm>
            <a:off x="20017247" y="11007939"/>
            <a:ext cx="5090363" cy="1621540"/>
            <a:chOff x="25715256" y="7458843"/>
            <a:chExt cx="5090363" cy="1621540"/>
          </a:xfrm>
        </p:grpSpPr>
        <mc:AlternateContent xmlns:mc="http://schemas.openxmlformats.org/markup-compatibility/2006" xmlns:a14="http://schemas.microsoft.com/office/drawing/2010/main">
          <mc:Choice Requires="a14">
            <p:sp>
              <p:nvSpPr>
                <p:cNvPr id="716" name="Rectangle 715"/>
                <p:cNvSpPr/>
                <p:nvPr/>
              </p:nvSpPr>
              <p:spPr>
                <a:xfrm>
                  <a:off x="25735961" y="7487690"/>
                  <a:ext cx="5069658" cy="1584023"/>
                </a:xfrm>
                <a:prstGeom prst="rect">
                  <a:avLst/>
                </a:prstGeom>
              </p:spPr>
              <p:txBody>
                <a:bodyPr wrap="none">
                  <a:spAutoFit/>
                </a:bodyPr>
                <a:lstStyle/>
                <a:p>
                  <a:pPr algn="ctr"/>
                  <a:r>
                    <a:rPr lang="en-US" sz="2800" dirty="0"/>
                    <a:t>Probability of measuring spin up: </a:t>
                  </a:r>
                </a:p>
                <a:p>
                  <a:pPr algn="ct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m:t>
                                </m:r>
                              </m:sub>
                            </m:sSub>
                          </m:e>
                        </m:d>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ctrlPr>
                              <a:rPr lang="en-US" sz="2400" i="1" smtClean="0">
                                <a:latin typeface="Cambria Math" panose="02040503050406030204" pitchFamily="18" charset="0"/>
                              </a:rPr>
                            </m:ctrlPr>
                          </m:dPr>
                          <m:e>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Γ</m:t>
                                </m:r>
                                <m:r>
                                  <a:rPr lang="en-US" sz="2400" i="1">
                                    <a:latin typeface="Cambria Math" panose="02040503050406030204" pitchFamily="18" charset="0"/>
                                    <a:ea typeface="Cambria Math" panose="02040503050406030204" pitchFamily="18" charset="0"/>
                                  </a:rPr>
                                  <m:t>𝜏</m:t>
                                </m:r>
                              </m:sup>
                            </m:sSup>
                            <m:d>
                              <m:dPr>
                                <m:begChr m:val="⟨"/>
                                <m:endChr m:val="⟩"/>
                                <m:ctrlPr>
                                  <a:rPr lang="en-US" sz="2400" i="1">
                                    <a:latin typeface="Cambria Math" panose="02040503050406030204" pitchFamily="18" charset="0"/>
                                    <a:ea typeface="Cambria Math" panose="02040503050406030204" pitchFamily="18" charset="0"/>
                                  </a:rPr>
                                </m:ctrlPr>
                              </m:dPr>
                              <m:e>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cos</m:t>
                                    </m:r>
                                  </m:fName>
                                  <m:e>
                                    <m:r>
                                      <a:rPr lang="en-US" sz="2400" i="1">
                                        <a:latin typeface="Cambria Math" panose="02040503050406030204" pitchFamily="18" charset="0"/>
                                        <a:ea typeface="Cambria Math" panose="02040503050406030204" pitchFamily="18" charset="0"/>
                                      </a:rPr>
                                      <m:t>𝜃</m:t>
                                    </m:r>
                                  </m:e>
                                </m:func>
                              </m:e>
                            </m:d>
                          </m:e>
                        </m:d>
                      </m:oMath>
                    </m:oMathPara>
                  </a14:m>
                  <a:endParaRPr lang="en-US" sz="2400" dirty="0"/>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ea typeface="Cambria Math" panose="02040503050406030204" pitchFamily="18" charset="0"/>
                                  </a:rPr>
                                </m:ctrlPr>
                              </m:dPr>
                              <m:e>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cos</m:t>
                                    </m:r>
                                  </m:fName>
                                  <m:e>
                                    <m:r>
                                      <a:rPr lang="en-US" sz="2400" i="1">
                                        <a:latin typeface="Cambria Math" panose="02040503050406030204" pitchFamily="18" charset="0"/>
                                        <a:ea typeface="Cambria Math" panose="02040503050406030204" pitchFamily="18" charset="0"/>
                                      </a:rPr>
                                      <m:t>𝜃</m:t>
                                    </m:r>
                                  </m:e>
                                </m:func>
                              </m:e>
                            </m:d>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𝐽</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𝑚𝑎𝑥</m:t>
                                </m:r>
                              </m:sub>
                            </m:sSub>
                          </m:e>
                        </m:d>
                      </m:oMath>
                    </m:oMathPara>
                  </a14:m>
                  <a:endParaRPr lang="en-US" sz="2400" dirty="0"/>
                </a:p>
              </p:txBody>
            </p:sp>
          </mc:Choice>
          <mc:Fallback xmlns="">
            <p:sp>
              <p:nvSpPr>
                <p:cNvPr id="716" name="Rectangle 715"/>
                <p:cNvSpPr>
                  <a:spLocks noRot="1" noChangeAspect="1" noMove="1" noResize="1" noEditPoints="1" noAdjustHandles="1" noChangeArrowheads="1" noChangeShapeType="1" noTextEdit="1"/>
                </p:cNvSpPr>
                <p:nvPr/>
              </p:nvSpPr>
              <p:spPr>
                <a:xfrm>
                  <a:off x="25735961" y="7487690"/>
                  <a:ext cx="5069658" cy="1584023"/>
                </a:xfrm>
                <a:prstGeom prst="rect">
                  <a:avLst/>
                </a:prstGeom>
                <a:blipFill>
                  <a:blip r:embed="rId170"/>
                  <a:stretch>
                    <a:fillRect l="-1923" t="-3462" r="-2043" b="-3077"/>
                  </a:stretch>
                </a:blipFill>
              </p:spPr>
              <p:txBody>
                <a:bodyPr/>
                <a:lstStyle/>
                <a:p>
                  <a:r>
                    <a:rPr lang="en-US">
                      <a:noFill/>
                    </a:rPr>
                    <a:t> </a:t>
                  </a:r>
                </a:p>
              </p:txBody>
            </p:sp>
          </mc:Fallback>
        </mc:AlternateContent>
        <p:sp>
          <p:nvSpPr>
            <p:cNvPr id="717" name="Rounded Rectangle 716"/>
            <p:cNvSpPr/>
            <p:nvPr/>
          </p:nvSpPr>
          <p:spPr>
            <a:xfrm>
              <a:off x="25715256" y="7458843"/>
              <a:ext cx="4989808" cy="16215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18" name="Group 717"/>
          <p:cNvGrpSpPr/>
          <p:nvPr/>
        </p:nvGrpSpPr>
        <p:grpSpPr>
          <a:xfrm>
            <a:off x="19123710" y="9820309"/>
            <a:ext cx="5959933" cy="1077464"/>
            <a:chOff x="2834756" y="2894372"/>
            <a:chExt cx="5959933" cy="1077464"/>
          </a:xfrm>
        </p:grpSpPr>
        <p:sp>
          <p:nvSpPr>
            <p:cNvPr id="719" name="Rounded Rectangle 718"/>
            <p:cNvSpPr/>
            <p:nvPr/>
          </p:nvSpPr>
          <p:spPr>
            <a:xfrm>
              <a:off x="2834756" y="2913102"/>
              <a:ext cx="5928873" cy="10587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720" name="TextBox 719"/>
                <p:cNvSpPr txBox="1"/>
                <p:nvPr/>
              </p:nvSpPr>
              <p:spPr>
                <a:xfrm>
                  <a:off x="2836969" y="2894372"/>
                  <a:ext cx="5957720" cy="1014380"/>
                </a:xfrm>
                <a:prstGeom prst="rect">
                  <a:avLst/>
                </a:prstGeom>
                <a:noFill/>
              </p:spPr>
              <p:txBody>
                <a:bodyPr wrap="none" rtlCol="0">
                  <a:spAutoFit/>
                </a:bodyPr>
                <a:lstStyle/>
                <a:p>
                  <a:pPr algn="ctr"/>
                  <a:r>
                    <a:rPr lang="en-US" sz="2400" dirty="0">
                      <a:ea typeface="Cambria Math" panose="02040503050406030204" pitchFamily="18" charset="0"/>
                    </a:rPr>
                    <a:t>Qubit frequency shift: </a:t>
                  </a:r>
                  <a14:m>
                    <m:oMath xmlns:m="http://schemas.openxmlformats.org/officeDocument/2006/math">
                      <m:r>
                        <m:rPr>
                          <m:sty m:val="p"/>
                        </m:rPr>
                        <a:rPr lang="en-US" sz="2400">
                          <a:latin typeface="Cambria Math" panose="02040503050406030204" pitchFamily="18" charset="0"/>
                          <a:ea typeface="Cambria Math" panose="02040503050406030204" pitchFamily="18" charset="0"/>
                        </a:rPr>
                        <m:t>Δ</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𝑍</m:t>
                              </m:r>
                            </m:e>
                            <m:sub>
                              <m:r>
                                <a:rPr lang="en-US" sz="2400" i="1">
                                  <a:latin typeface="Cambria Math" panose="02040503050406030204" pitchFamily="18" charset="0"/>
                                  <a:ea typeface="Cambria Math" panose="02040503050406030204" pitchFamily="18" charset="0"/>
                                </a:rPr>
                                <m:t>𝑐</m:t>
                              </m:r>
                            </m:sub>
                          </m:sSub>
                        </m:e>
                      </m:d>
                      <m:r>
                        <a:rPr lang="en-US" sz="2400" i="1">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𝐹</m:t>
                                  </m:r>
                                </m:e>
                                <m:sub>
                                  <m:r>
                                    <a:rPr lang="en-US" sz="2400" i="1">
                                      <a:latin typeface="Cambria Math" panose="02040503050406030204" pitchFamily="18" charset="0"/>
                                      <a:ea typeface="Cambria Math" panose="02040503050406030204" pitchFamily="18" charset="0"/>
                                    </a:rPr>
                                    <m:t>0</m:t>
                                  </m:r>
                                </m:sub>
                              </m:sSub>
                            </m:num>
                            <m:den>
                              <m:r>
                                <a:rPr lang="en-US" sz="2400" i="1">
                                  <a:latin typeface="Cambria Math" panose="02040503050406030204" pitchFamily="18" charset="0"/>
                                  <a:ea typeface="Cambria Math" panose="02040503050406030204" pitchFamily="18" charset="0"/>
                                </a:rPr>
                                <m:t>ℏ</m:t>
                              </m:r>
                            </m:den>
                          </m:f>
                        </m:e>
                      </m:d>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𝑍</m:t>
                          </m:r>
                        </m:e>
                        <m:sub>
                          <m:r>
                            <a:rPr lang="en-US" sz="2400" i="1">
                              <a:latin typeface="Cambria Math" panose="02040503050406030204" pitchFamily="18" charset="0"/>
                              <a:ea typeface="Cambria Math" panose="02040503050406030204" pitchFamily="18" charset="0"/>
                            </a:rPr>
                            <m:t>𝑐</m:t>
                          </m:r>
                        </m:sub>
                      </m:sSub>
                      <m:r>
                        <a:rPr lang="en-US" sz="2400">
                          <a:latin typeface="Cambria Math" panose="02040503050406030204" pitchFamily="18" charset="0"/>
                          <a:ea typeface="Cambria Math" panose="02040503050406030204" pitchFamily="18" charset="0"/>
                        </a:rPr>
                        <m:t> </m:t>
                      </m:r>
                      <m:r>
                        <m:rPr>
                          <m:sty m:val="p"/>
                        </m:rPr>
                        <a:rPr lang="en-US" sz="2400">
                          <a:latin typeface="Cambria Math" panose="02040503050406030204" pitchFamily="18" charset="0"/>
                          <a:ea typeface="Cambria Math" panose="02040503050406030204" pitchFamily="18" charset="0"/>
                        </a:rPr>
                        <m:t>cos</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m:t>
                      </m:r>
                    </m:oMath>
                  </a14:m>
                  <a:endParaRPr lang="en-US" sz="2400" dirty="0">
                    <a:ea typeface="Cambria Math" panose="02040503050406030204" pitchFamily="18" charset="0"/>
                  </a:endParaRPr>
                </a:p>
                <a:p>
                  <a:pPr algn="ctr"/>
                  <a:r>
                    <a:rPr lang="en-US" sz="2400" dirty="0">
                      <a:ea typeface="Cambria Math" panose="02040503050406030204" pitchFamily="18" charset="0"/>
                    </a:rPr>
                    <a:t>Precession angle:</a:t>
                  </a:r>
                  <a14:m>
                    <m:oMath xmlns:m="http://schemas.openxmlformats.org/officeDocument/2006/math">
                      <m:r>
                        <a:rPr lang="en-US" sz="2400" b="0" i="0"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Δ</m:t>
                      </m:r>
                      <m:r>
                        <a:rPr lang="en-US" sz="2400" b="0" i="0"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𝜏</m:t>
                      </m:r>
                      <m:r>
                        <a:rPr lang="en-US" sz="2400" i="1" smtClean="0">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𝑚𝑎𝑥</m:t>
                              </m:r>
                            </m:sub>
                          </m:sSub>
                          <m:r>
                            <m:rPr>
                              <m:sty m:val="p"/>
                            </m:rPr>
                            <a:rPr lang="en-US" sz="2400">
                              <a:latin typeface="Cambria Math" panose="02040503050406030204" pitchFamily="18" charset="0"/>
                              <a:ea typeface="Cambria Math" panose="02040503050406030204" pitchFamily="18" charset="0"/>
                            </a:rPr>
                            <m:t>cos</m:t>
                          </m:r>
                        </m:fName>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𝛿</m:t>
                              </m:r>
                            </m:e>
                          </m:d>
                        </m:e>
                      </m:func>
                    </m:oMath>
                  </a14:m>
                  <a:endParaRPr lang="en-US" sz="2400" dirty="0">
                    <a:ea typeface="Cambria Math" panose="02040503050406030204" pitchFamily="18" charset="0"/>
                  </a:endParaRPr>
                </a:p>
              </p:txBody>
            </p:sp>
          </mc:Choice>
          <mc:Fallback xmlns="">
            <p:sp>
              <p:nvSpPr>
                <p:cNvPr id="720" name="TextBox 719"/>
                <p:cNvSpPr txBox="1">
                  <a:spLocks noRot="1" noChangeAspect="1" noMove="1" noResize="1" noEditPoints="1" noAdjustHandles="1" noChangeArrowheads="1" noChangeShapeType="1" noTextEdit="1"/>
                </p:cNvSpPr>
                <p:nvPr/>
              </p:nvSpPr>
              <p:spPr>
                <a:xfrm>
                  <a:off x="2836969" y="2894372"/>
                  <a:ext cx="5957720" cy="1014380"/>
                </a:xfrm>
                <a:prstGeom prst="rect">
                  <a:avLst/>
                </a:prstGeom>
                <a:blipFill>
                  <a:blip r:embed="rId171"/>
                  <a:stretch>
                    <a:fillRect l="-1125" b="-13253"/>
                  </a:stretch>
                </a:blipFill>
              </p:spPr>
              <p:txBody>
                <a:bodyPr/>
                <a:lstStyle/>
                <a:p>
                  <a:r>
                    <a:rPr lang="en-US">
                      <a:noFill/>
                    </a:rPr>
                    <a:t> </a:t>
                  </a:r>
                </a:p>
              </p:txBody>
            </p:sp>
          </mc:Fallback>
        </mc:AlternateContent>
      </p:grpSp>
      <p:sp>
        <p:nvSpPr>
          <p:cNvPr id="723" name="TextBox 722"/>
          <p:cNvSpPr txBox="1"/>
          <p:nvPr/>
        </p:nvSpPr>
        <p:spPr>
          <a:xfrm>
            <a:off x="20409396" y="14214042"/>
            <a:ext cx="4631787" cy="4093428"/>
          </a:xfrm>
          <a:prstGeom prst="rect">
            <a:avLst/>
          </a:prstGeom>
          <a:noFill/>
        </p:spPr>
        <p:txBody>
          <a:bodyPr wrap="square" rtlCol="0">
            <a:spAutoFit/>
          </a:bodyPr>
          <a:lstStyle/>
          <a:p>
            <a:pPr algn="ctr"/>
            <a:r>
              <a:rPr lang="en-US" sz="3200" dirty="0"/>
              <a:t>Vary measurement strength:</a:t>
            </a:r>
            <a:endParaRPr lang="en-US" sz="2800" b="1" dirty="0"/>
          </a:p>
          <a:p>
            <a:pPr marL="457200" indent="-457200" algn="ctr">
              <a:buFont typeface="Arial" panose="020B0604020202020204" pitchFamily="34" charset="0"/>
              <a:buChar char="•"/>
            </a:pPr>
            <a:r>
              <a:rPr lang="en-US" sz="2800" b="1" dirty="0"/>
              <a:t>Background (black) </a:t>
            </a:r>
            <a:r>
              <a:rPr lang="en-US" sz="2800" dirty="0"/>
              <a:t>explained</a:t>
            </a:r>
            <a:r>
              <a:rPr lang="en-US" sz="2800" b="1" dirty="0"/>
              <a:t> </a:t>
            </a:r>
            <a:r>
              <a:rPr lang="en-US" sz="2800" dirty="0"/>
              <a:t>by </a:t>
            </a:r>
            <a:r>
              <a:rPr lang="en-US" sz="2800" dirty="0">
                <a:solidFill>
                  <a:srgbClr val="FF0000"/>
                </a:solidFill>
              </a:rPr>
              <a:t>spontaneous emission </a:t>
            </a:r>
            <a:r>
              <a:rPr lang="en-US" sz="2800" dirty="0"/>
              <a:t>model</a:t>
            </a:r>
          </a:p>
          <a:p>
            <a:pPr marL="457200" indent="-457200" algn="ctr">
              <a:buFont typeface="Arial" panose="020B0604020202020204" pitchFamily="34" charset="0"/>
              <a:buChar char="•"/>
            </a:pPr>
            <a:r>
              <a:rPr lang="en-US" sz="2800" dirty="0"/>
              <a:t>Signal due to </a:t>
            </a:r>
            <a:r>
              <a:rPr lang="en-US" sz="2800" b="1" dirty="0"/>
              <a:t>driven motion (blue) </a:t>
            </a:r>
            <a:r>
              <a:rPr lang="en-US" sz="2800" dirty="0"/>
              <a:t>well </a:t>
            </a:r>
            <a:r>
              <a:rPr lang="en-US" sz="2800" dirty="0">
                <a:solidFill>
                  <a:srgbClr val="FF0000"/>
                </a:solidFill>
              </a:rPr>
              <a:t>modeled by theory</a:t>
            </a:r>
          </a:p>
          <a:p>
            <a:pPr marL="457200" indent="-457200">
              <a:buFont typeface="Arial" panose="020B0604020202020204" pitchFamily="34" charset="0"/>
              <a:buChar char="•"/>
            </a:pPr>
            <a:endParaRPr lang="en-US" sz="2800" dirty="0"/>
          </a:p>
        </p:txBody>
      </p:sp>
      <p:sp>
        <p:nvSpPr>
          <p:cNvPr id="727" name="Rectangle 726"/>
          <p:cNvSpPr/>
          <p:nvPr/>
        </p:nvSpPr>
        <p:spPr>
          <a:xfrm>
            <a:off x="38818081" y="3584995"/>
            <a:ext cx="5301311" cy="461665"/>
          </a:xfrm>
          <a:prstGeom prst="rect">
            <a:avLst/>
          </a:prstGeom>
        </p:spPr>
        <p:txBody>
          <a:bodyPr wrap="square">
            <a:spAutoFit/>
          </a:bodyPr>
          <a:lstStyle/>
          <a:p>
            <a:r>
              <a:rPr lang="en-US" sz="2400" dirty="0">
                <a:solidFill>
                  <a:srgbClr val="C00000"/>
                </a:solidFill>
              </a:rPr>
              <a:t>Gärttner, et al, </a:t>
            </a:r>
            <a:r>
              <a:rPr lang="en-US" sz="2400" b="1" dirty="0">
                <a:solidFill>
                  <a:srgbClr val="C00000"/>
                </a:solidFill>
              </a:rPr>
              <a:t>arXiv:1608.08938</a:t>
            </a:r>
            <a:r>
              <a:rPr lang="en-US" sz="2400" dirty="0">
                <a:solidFill>
                  <a:srgbClr val="C00000"/>
                </a:solidFill>
              </a:rPr>
              <a:t>.</a:t>
            </a:r>
          </a:p>
        </p:txBody>
      </p:sp>
      <mc:AlternateContent xmlns:mc="http://schemas.openxmlformats.org/markup-compatibility/2006" xmlns:a14="http://schemas.microsoft.com/office/drawing/2010/main">
        <mc:Choice Requires="a14">
          <p:sp>
            <p:nvSpPr>
              <p:cNvPr id="728" name="TextBox 727"/>
              <p:cNvSpPr txBox="1"/>
              <p:nvPr/>
            </p:nvSpPr>
            <p:spPr>
              <a:xfrm>
                <a:off x="3592235" y="28700592"/>
                <a:ext cx="1533497" cy="389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1" b="0" i="1" smtClean="0">
                              <a:latin typeface="Cambria Math" panose="02040503050406030204" pitchFamily="18" charset="0"/>
                            </a:rPr>
                          </m:ctrlPr>
                        </m:sSubPr>
                        <m:e>
                          <m:r>
                            <a:rPr lang="en-US" sz="2201" b="0" i="1" smtClean="0">
                              <a:latin typeface="Cambria Math" panose="02040503050406030204" pitchFamily="18" charset="0"/>
                            </a:rPr>
                            <m:t>𝜆</m:t>
                          </m:r>
                        </m:e>
                        <m:sub>
                          <m:r>
                            <a:rPr lang="en-US" sz="2201" b="0" i="1" smtClean="0">
                              <a:latin typeface="Cambria Math" panose="02040503050406030204" pitchFamily="18" charset="0"/>
                            </a:rPr>
                            <m:t>𝑅</m:t>
                          </m:r>
                        </m:sub>
                      </m:sSub>
                      <m:r>
                        <a:rPr lang="en-US" sz="2201" i="1">
                          <a:latin typeface="Cambria Math" panose="02040503050406030204" pitchFamily="18" charset="0"/>
                        </a:rPr>
                        <m:t>=2</m:t>
                      </m:r>
                      <m:r>
                        <a:rPr lang="en-US" sz="2201" i="1">
                          <a:latin typeface="Cambria Math" panose="02040503050406030204" pitchFamily="18" charset="0"/>
                          <a:ea typeface="Cambria Math" panose="02040503050406030204" pitchFamily="18" charset="0"/>
                        </a:rPr>
                        <m:t>𝜋</m:t>
                      </m:r>
                      <m:r>
                        <a:rPr lang="en-US" sz="2201" i="1">
                          <a:latin typeface="Cambria Math" panose="02040503050406030204" pitchFamily="18" charset="0"/>
                          <a:ea typeface="Cambria Math" panose="02040503050406030204" pitchFamily="18" charset="0"/>
                        </a:rPr>
                        <m:t>/</m:t>
                      </m:r>
                      <m:r>
                        <a:rPr lang="en-US" sz="2201" b="0" i="1" smtClean="0">
                          <a:latin typeface="Cambria Math" panose="02040503050406030204" pitchFamily="18" charset="0"/>
                          <a:ea typeface="Cambria Math" panose="02040503050406030204" pitchFamily="18" charset="0"/>
                        </a:rPr>
                        <m:t>𝛿</m:t>
                      </m:r>
                      <m:acc>
                        <m:accPr>
                          <m:chr m:val="⃗"/>
                          <m:ctrlPr>
                            <a:rPr lang="en-US" sz="2201" b="1" i="1">
                              <a:latin typeface="Cambria Math" panose="02040503050406030204" pitchFamily="18" charset="0"/>
                              <a:ea typeface="Cambria Math" panose="02040503050406030204" pitchFamily="18" charset="0"/>
                            </a:rPr>
                          </m:ctrlPr>
                        </m:accPr>
                        <m:e>
                          <m:r>
                            <a:rPr lang="en-US" sz="2201" b="0" i="1" smtClean="0">
                              <a:latin typeface="Cambria Math" panose="02040503050406030204" pitchFamily="18" charset="0"/>
                              <a:ea typeface="Cambria Math" panose="02040503050406030204" pitchFamily="18" charset="0"/>
                            </a:rPr>
                            <m:t>𝑘</m:t>
                          </m:r>
                        </m:e>
                      </m:acc>
                    </m:oMath>
                  </m:oMathPara>
                </a14:m>
                <a:endParaRPr lang="en-US" sz="2201" b="1" dirty="0"/>
              </a:p>
            </p:txBody>
          </p:sp>
        </mc:Choice>
        <mc:Fallback xmlns="">
          <p:sp>
            <p:nvSpPr>
              <p:cNvPr id="728" name="TextBox 727"/>
              <p:cNvSpPr txBox="1">
                <a:spLocks noRot="1" noChangeAspect="1" noMove="1" noResize="1" noEditPoints="1" noAdjustHandles="1" noChangeArrowheads="1" noChangeShapeType="1" noTextEdit="1"/>
              </p:cNvSpPr>
              <p:nvPr/>
            </p:nvSpPr>
            <p:spPr>
              <a:xfrm>
                <a:off x="3592235" y="28700592"/>
                <a:ext cx="1533497" cy="389145"/>
              </a:xfrm>
              <a:prstGeom prst="rect">
                <a:avLst/>
              </a:prstGeom>
              <a:blipFill>
                <a:blip r:embed="rId173"/>
                <a:stretch>
                  <a:fillRect/>
                </a:stretch>
              </a:blipFill>
            </p:spPr>
            <p:txBody>
              <a:bodyPr/>
              <a:lstStyle/>
              <a:p>
                <a:r>
                  <a:rPr lang="en-US">
                    <a:noFill/>
                  </a:rPr>
                  <a:t> </a:t>
                </a:r>
              </a:p>
            </p:txBody>
          </p:sp>
        </mc:Fallback>
      </mc:AlternateContent>
      <p:sp>
        <p:nvSpPr>
          <p:cNvPr id="4" name="Rectangle 3"/>
          <p:cNvSpPr/>
          <p:nvPr/>
        </p:nvSpPr>
        <p:spPr>
          <a:xfrm>
            <a:off x="18321803" y="24990648"/>
            <a:ext cx="6310189" cy="523220"/>
          </a:xfrm>
          <a:prstGeom prst="rect">
            <a:avLst/>
          </a:prstGeom>
        </p:spPr>
        <p:txBody>
          <a:bodyPr wrap="none">
            <a:spAutoFit/>
          </a:bodyPr>
          <a:lstStyle/>
          <a:p>
            <a:r>
              <a:rPr lang="en-US" sz="2800" dirty="0"/>
              <a:t>Limit of amplitude sensing for N = 85 ions </a:t>
            </a:r>
          </a:p>
        </p:txBody>
      </p:sp>
      <p:sp>
        <p:nvSpPr>
          <p:cNvPr id="15" name="Rectangle 14"/>
          <p:cNvSpPr/>
          <p:nvPr/>
        </p:nvSpPr>
        <p:spPr>
          <a:xfrm>
            <a:off x="20808064" y="13043520"/>
            <a:ext cx="3961836" cy="954107"/>
          </a:xfrm>
          <a:prstGeom prst="rect">
            <a:avLst/>
          </a:prstGeom>
        </p:spPr>
        <p:txBody>
          <a:bodyPr wrap="square">
            <a:spAutoFit/>
          </a:bodyPr>
          <a:lstStyle/>
          <a:p>
            <a:pPr algn="ctr"/>
            <a:r>
              <a:rPr lang="en-US" sz="2800" b="1" dirty="0"/>
              <a:t>Axial motion </a:t>
            </a:r>
            <a:r>
              <a:rPr lang="en-US" sz="2800" dirty="0"/>
              <a:t>leads to </a:t>
            </a:r>
            <a:r>
              <a:rPr lang="en-US" sz="2800" dirty="0">
                <a:solidFill>
                  <a:srgbClr val="FF0000"/>
                </a:solidFill>
              </a:rPr>
              <a:t>spin dephasing</a:t>
            </a:r>
          </a:p>
        </p:txBody>
      </p:sp>
      <mc:AlternateContent xmlns:mc="http://schemas.openxmlformats.org/markup-compatibility/2006">
        <mc:Choice xmlns:a14="http://schemas.microsoft.com/office/drawing/2010/main" Requires="a14">
          <p:sp>
            <p:nvSpPr>
              <p:cNvPr id="17" name="Rectangle 16"/>
              <p:cNvSpPr/>
              <p:nvPr/>
            </p:nvSpPr>
            <p:spPr>
              <a:xfrm>
                <a:off x="21237037" y="18147844"/>
                <a:ext cx="3361197" cy="1446550"/>
              </a:xfrm>
              <a:prstGeom prst="rect">
                <a:avLst/>
              </a:prstGeom>
            </p:spPr>
            <p:txBody>
              <a:bodyPr wrap="square">
                <a:spAutoFit/>
              </a:bodyPr>
              <a:lstStyle/>
              <a:p>
                <a:pPr algn="ctr"/>
                <a:r>
                  <a:rPr lang="en-US" sz="3200" dirty="0"/>
                  <a:t>Inset: </a:t>
                </a:r>
                <a:r>
                  <a:rPr lang="en-US" sz="2800" dirty="0"/>
                  <a:t>Extract </a:t>
                </a:r>
                <a14:m>
                  <m:oMath xmlns:m="http://schemas.openxmlformats.org/officeDocument/2006/math">
                    <m:sSubSup>
                      <m:sSubSupPr>
                        <m:ctrlPr>
                          <a:rPr lang="en-US" sz="2800" i="1">
                            <a:latin typeface="Cambria Math" panose="02040503050406030204" pitchFamily="18" charset="0"/>
                          </a:rPr>
                        </m:ctrlPr>
                      </m:sSubSupPr>
                      <m:e>
                        <m:r>
                          <a:rPr lang="en-US" sz="2800" i="1">
                            <a:latin typeface="Cambria Math" panose="02040503050406030204" pitchFamily="18" charset="0"/>
                          </a:rPr>
                          <m:t>𝑍</m:t>
                        </m:r>
                      </m:e>
                      <m:sub>
                        <m:r>
                          <a:rPr lang="en-US" sz="2800" i="1">
                            <a:latin typeface="Cambria Math" panose="02040503050406030204" pitchFamily="18" charset="0"/>
                          </a:rPr>
                          <m:t>𝑐</m:t>
                        </m:r>
                      </m:sub>
                      <m:sup>
                        <m:r>
                          <a:rPr lang="en-US" sz="2800" i="1">
                            <a:latin typeface="Cambria Math" panose="02040503050406030204" pitchFamily="18" charset="0"/>
                          </a:rPr>
                          <m:t>2</m:t>
                        </m:r>
                      </m:sup>
                    </m:sSubSup>
                  </m:oMath>
                </a14:m>
                <a:r>
                  <a:rPr lang="en-US" sz="2800" dirty="0"/>
                  <a:t>. </a:t>
                </a:r>
              </a:p>
              <a:p>
                <a:pPr algn="ctr"/>
                <a:r>
                  <a:rPr lang="en-US" sz="2800" b="1" dirty="0"/>
                  <a:t>Signal to noise </a:t>
                </a:r>
                <a:r>
                  <a:rPr lang="en-US" sz="2800" dirty="0"/>
                  <a:t>goes through a </a:t>
                </a:r>
                <a:r>
                  <a:rPr lang="en-US" sz="2800" dirty="0">
                    <a:solidFill>
                      <a:srgbClr val="FF0000"/>
                    </a:solidFill>
                  </a:rPr>
                  <a:t>maximum</a:t>
                </a:r>
                <a:r>
                  <a:rPr lang="en-US" sz="2800" dirty="0"/>
                  <a:t>.</a:t>
                </a:r>
              </a:p>
            </p:txBody>
          </p:sp>
        </mc:Choice>
        <mc:Fallback>
          <p:sp>
            <p:nvSpPr>
              <p:cNvPr id="17" name="Rectangle 16"/>
              <p:cNvSpPr>
                <a:spLocks noRot="1" noChangeAspect="1" noMove="1" noResize="1" noEditPoints="1" noAdjustHandles="1" noChangeArrowheads="1" noChangeShapeType="1" noTextEdit="1"/>
              </p:cNvSpPr>
              <p:nvPr/>
            </p:nvSpPr>
            <p:spPr>
              <a:xfrm>
                <a:off x="21237037" y="18147844"/>
                <a:ext cx="3361197" cy="1446550"/>
              </a:xfrm>
              <a:prstGeom prst="rect">
                <a:avLst/>
              </a:prstGeom>
              <a:blipFill>
                <a:blip r:embed="rId174"/>
                <a:stretch>
                  <a:fillRect l="-1270" t="-5485" r="-1633" b="-11392"/>
                </a:stretch>
              </a:blipFill>
            </p:spPr>
            <p:txBody>
              <a:bodyPr/>
              <a:lstStyle/>
              <a:p>
                <a:r>
                  <a:rPr lang="en-US">
                    <a:noFill/>
                  </a:rPr>
                  <a:t> </a:t>
                </a:r>
              </a:p>
            </p:txBody>
          </p:sp>
        </mc:Fallback>
      </mc:AlternateContent>
      <p:sp>
        <p:nvSpPr>
          <p:cNvPr id="19" name="Rectangle 18"/>
          <p:cNvSpPr/>
          <p:nvPr/>
        </p:nvSpPr>
        <p:spPr>
          <a:xfrm>
            <a:off x="13324558" y="26741613"/>
            <a:ext cx="3873776" cy="1815882"/>
          </a:xfrm>
          <a:prstGeom prst="rect">
            <a:avLst/>
          </a:prstGeom>
        </p:spPr>
        <p:txBody>
          <a:bodyPr wrap="square">
            <a:spAutoFit/>
          </a:bodyPr>
          <a:lstStyle/>
          <a:p>
            <a:pPr algn="ctr"/>
            <a:r>
              <a:rPr lang="en-US" sz="2800" b="1" dirty="0"/>
              <a:t>Sensitivity limited </a:t>
            </a:r>
            <a:r>
              <a:rPr lang="en-US" sz="2800" dirty="0"/>
              <a:t>by </a:t>
            </a:r>
            <a:r>
              <a:rPr lang="en-US" sz="2800" dirty="0">
                <a:solidFill>
                  <a:srgbClr val="FF0000"/>
                </a:solidFill>
              </a:rPr>
              <a:t>spontaneous emission </a:t>
            </a:r>
            <a:r>
              <a:rPr lang="en-US" sz="2800" dirty="0"/>
              <a:t>and </a:t>
            </a:r>
            <a:r>
              <a:rPr lang="en-US" sz="2800" dirty="0">
                <a:solidFill>
                  <a:srgbClr val="FF0000"/>
                </a:solidFill>
              </a:rPr>
              <a:t>quantum projection noise</a:t>
            </a:r>
          </a:p>
        </p:txBody>
      </p:sp>
      <p:grpSp>
        <p:nvGrpSpPr>
          <p:cNvPr id="22" name="Group 21"/>
          <p:cNvGrpSpPr/>
          <p:nvPr/>
        </p:nvGrpSpPr>
        <p:grpSpPr>
          <a:xfrm>
            <a:off x="13324679" y="7139767"/>
            <a:ext cx="11123331" cy="2365820"/>
            <a:chOff x="13603341" y="7074256"/>
            <a:chExt cx="11123331" cy="2365820"/>
          </a:xfrm>
        </p:grpSpPr>
        <p:pic>
          <p:nvPicPr>
            <p:cNvPr id="646" name="Content Placeholder 17"/>
            <p:cNvPicPr>
              <a:picLocks noChangeAspect="1"/>
            </p:cNvPicPr>
            <p:nvPr/>
          </p:nvPicPr>
          <p:blipFill>
            <a:blip r:embed="rId175"/>
            <a:stretch>
              <a:fillRect/>
            </a:stretch>
          </p:blipFill>
          <p:spPr>
            <a:xfrm>
              <a:off x="17383681" y="7918141"/>
              <a:ext cx="3339419" cy="787035"/>
            </a:xfrm>
            <a:prstGeom prst="rect">
              <a:avLst/>
            </a:prstGeom>
          </p:spPr>
        </p:pic>
        <p:sp>
          <p:nvSpPr>
            <p:cNvPr id="647" name="Rectangle 646"/>
            <p:cNvSpPr/>
            <p:nvPr/>
          </p:nvSpPr>
          <p:spPr>
            <a:xfrm>
              <a:off x="14732137" y="7928307"/>
              <a:ext cx="1658089" cy="766706"/>
            </a:xfrm>
            <a:prstGeom prst="rect">
              <a:avLst/>
            </a:prstGeom>
            <a:ln w="19050"/>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ODF</a:t>
              </a:r>
            </a:p>
          </p:txBody>
        </p:sp>
        <p:sp>
          <p:nvSpPr>
            <p:cNvPr id="648" name="Rectangle 647"/>
            <p:cNvSpPr/>
            <p:nvPr/>
          </p:nvSpPr>
          <p:spPr>
            <a:xfrm>
              <a:off x="20733118" y="7923760"/>
              <a:ext cx="962436" cy="765400"/>
            </a:xfrm>
            <a:prstGeom prst="rect">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tx1"/>
                </a:solidFill>
                <a:effectLst/>
                <a:uLnTx/>
                <a:uFillTx/>
              </a:endParaRPr>
            </a:p>
          </p:txBody>
        </p:sp>
        <p:sp>
          <p:nvSpPr>
            <p:cNvPr id="649" name="Rectangle 648"/>
            <p:cNvSpPr/>
            <p:nvPr/>
          </p:nvSpPr>
          <p:spPr>
            <a:xfrm>
              <a:off x="16409135" y="7928307"/>
              <a:ext cx="962438" cy="765400"/>
            </a:xfrm>
            <a:prstGeom prst="rect">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tx1"/>
                </a:solidFill>
                <a:effectLst/>
                <a:uLnTx/>
                <a:uFillTx/>
              </a:endParaRPr>
            </a:p>
          </p:txBody>
        </p:sp>
        <p:sp>
          <p:nvSpPr>
            <p:cNvPr id="650" name="Rectangle 649"/>
            <p:cNvSpPr/>
            <p:nvPr/>
          </p:nvSpPr>
          <p:spPr>
            <a:xfrm>
              <a:off x="17886074" y="8085865"/>
              <a:ext cx="686775" cy="435958"/>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ODF</a:t>
              </a:r>
            </a:p>
          </p:txBody>
        </p:sp>
        <p:grpSp>
          <p:nvGrpSpPr>
            <p:cNvPr id="651" name="Group 650"/>
            <p:cNvGrpSpPr/>
            <p:nvPr/>
          </p:nvGrpSpPr>
          <p:grpSpPr>
            <a:xfrm>
              <a:off x="21708718" y="7918137"/>
              <a:ext cx="1682212" cy="787037"/>
              <a:chOff x="8439970" y="2231148"/>
              <a:chExt cx="1536328" cy="676715"/>
            </a:xfrm>
          </p:grpSpPr>
          <p:pic>
            <p:nvPicPr>
              <p:cNvPr id="672" name="Picture 671"/>
              <p:cNvPicPr>
                <a:picLocks noChangeAspect="1"/>
              </p:cNvPicPr>
              <p:nvPr/>
            </p:nvPicPr>
            <p:blipFill>
              <a:blip r:embed="rId175"/>
              <a:stretch>
                <a:fillRect/>
              </a:stretch>
            </p:blipFill>
            <p:spPr>
              <a:xfrm>
                <a:off x="8439970" y="2231148"/>
                <a:ext cx="1536328" cy="676715"/>
              </a:xfrm>
              <a:prstGeom prst="rect">
                <a:avLst/>
              </a:prstGeom>
            </p:spPr>
          </p:pic>
          <p:sp>
            <p:nvSpPr>
              <p:cNvPr id="673" name="Rectangle 672"/>
              <p:cNvSpPr/>
              <p:nvPr/>
            </p:nvSpPr>
            <p:spPr>
              <a:xfrm>
                <a:off x="8889678" y="2379938"/>
                <a:ext cx="627216" cy="374849"/>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ODF</a:t>
                </a:r>
              </a:p>
            </p:txBody>
          </p:sp>
        </p:grpSp>
        <p:cxnSp>
          <p:nvCxnSpPr>
            <p:cNvPr id="652" name="Straight Arrow Connector 651"/>
            <p:cNvCxnSpPr/>
            <p:nvPr/>
          </p:nvCxnSpPr>
          <p:spPr>
            <a:xfrm>
              <a:off x="17380931" y="7454672"/>
              <a:ext cx="12106" cy="354292"/>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53" name="Straight Arrow Connector 652"/>
            <p:cNvCxnSpPr/>
            <p:nvPr/>
          </p:nvCxnSpPr>
          <p:spPr>
            <a:xfrm>
              <a:off x="21704914" y="7454672"/>
              <a:ext cx="12106" cy="354292"/>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4" name="TextBox 653"/>
                <p:cNvSpPr txBox="1"/>
                <p:nvPr/>
              </p:nvSpPr>
              <p:spPr>
                <a:xfrm>
                  <a:off x="17168455" y="7074256"/>
                  <a:ext cx="881267" cy="30777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l-GR"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Δ</m:t>
                        </m:r>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𝜑</m:t>
                        </m:r>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𝜋</m:t>
                        </m:r>
                      </m:oMath>
                    </m:oMathPara>
                  </a14:m>
                  <a:endParaRPr kumimoji="0" lang="en-US" sz="2000" b="0" i="0" u="none" strike="noStrike" kern="0" cap="none" spc="0" normalizeH="0" baseline="0" noProof="0" dirty="0">
                    <a:ln>
                      <a:noFill/>
                    </a:ln>
                    <a:solidFill>
                      <a:sysClr val="windowText" lastClr="000000"/>
                    </a:solidFill>
                    <a:effectLst/>
                    <a:uLnTx/>
                    <a:uFillTx/>
                  </a:endParaRPr>
                </a:p>
              </p:txBody>
            </p:sp>
          </mc:Choice>
          <mc:Fallback xmlns="">
            <p:sp>
              <p:nvSpPr>
                <p:cNvPr id="654" name="TextBox 653"/>
                <p:cNvSpPr txBox="1">
                  <a:spLocks noRot="1" noChangeAspect="1" noMove="1" noResize="1" noEditPoints="1" noAdjustHandles="1" noChangeArrowheads="1" noChangeShapeType="1" noTextEdit="1"/>
                </p:cNvSpPr>
                <p:nvPr/>
              </p:nvSpPr>
              <p:spPr>
                <a:xfrm>
                  <a:off x="17168455" y="7074256"/>
                  <a:ext cx="881267" cy="307777"/>
                </a:xfrm>
                <a:prstGeom prst="rect">
                  <a:avLst/>
                </a:prstGeom>
                <a:blipFill>
                  <a:blip r:embed="rId191"/>
                  <a:stretch>
                    <a:fillRect l="-6944" r="-3472"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5" name="TextBox 654"/>
                <p:cNvSpPr txBox="1"/>
                <p:nvPr/>
              </p:nvSpPr>
              <p:spPr>
                <a:xfrm>
                  <a:off x="21473508" y="7079780"/>
                  <a:ext cx="881267" cy="307777"/>
                </a:xfrm>
                <a:prstGeom prst="rect">
                  <a:avLst/>
                </a:prstGeom>
                <a:noFill/>
              </p:spPr>
              <p:txBody>
                <a:bodyPr wrap="none" lIns="0" tIns="0" rIns="0" bIns="0" rtlCol="0">
                  <a:spAutoFit/>
                </a:bodyPr>
                <a:lstStyle/>
                <a:p>
                  <a:pPr lvl="0" defTabSz="914400">
                    <a:defRPr/>
                  </a:pPr>
                  <a14:m>
                    <m:oMathPara xmlns:m="http://schemas.openxmlformats.org/officeDocument/2006/math">
                      <m:oMathParaPr>
                        <m:jc m:val="centerGroup"/>
                      </m:oMathParaPr>
                      <m:oMath xmlns:m="http://schemas.openxmlformats.org/officeDocument/2006/math">
                        <m:r>
                          <m:rPr>
                            <m:sty m:val="p"/>
                          </m:rPr>
                          <a:rPr kumimoji="0" lang="el-GR"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Δ</m:t>
                        </m:r>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𝜑</m:t>
                        </m:r>
                        <m:r>
                          <a:rPr lang="en-US" sz="2000" i="1" kern="0">
                            <a:solidFill>
                              <a:sysClr val="windowText" lastClr="000000"/>
                            </a:solidFill>
                            <a:latin typeface="Cambria Math" panose="02040503050406030204" pitchFamily="18" charset="0"/>
                            <a:ea typeface="Cambria Math" panose="02040503050406030204" pitchFamily="18" charset="0"/>
                          </a:rPr>
                          <m:t>=</m:t>
                        </m:r>
                        <m:r>
                          <a:rPr lang="en-US" sz="2000" i="1" kern="0">
                            <a:solidFill>
                              <a:sysClr val="windowText" lastClr="000000"/>
                            </a:solidFill>
                            <a:latin typeface="Cambria Math" panose="02040503050406030204" pitchFamily="18" charset="0"/>
                            <a:ea typeface="Cambria Math" panose="02040503050406030204" pitchFamily="18" charset="0"/>
                          </a:rPr>
                          <m:t>𝜋</m:t>
                        </m:r>
                      </m:oMath>
                    </m:oMathPara>
                  </a14:m>
                  <a:endParaRPr kumimoji="0" lang="en-US" sz="2000" b="0" i="0" u="none" strike="noStrike" kern="0" cap="none" spc="0" normalizeH="0" baseline="0" noProof="0" dirty="0">
                    <a:ln>
                      <a:noFill/>
                    </a:ln>
                    <a:solidFill>
                      <a:sysClr val="windowText" lastClr="000000"/>
                    </a:solidFill>
                    <a:effectLst/>
                    <a:uLnTx/>
                    <a:uFillTx/>
                  </a:endParaRPr>
                </a:p>
              </p:txBody>
            </p:sp>
          </mc:Choice>
          <mc:Fallback xmlns="">
            <p:sp>
              <p:nvSpPr>
                <p:cNvPr id="655" name="TextBox 654"/>
                <p:cNvSpPr txBox="1">
                  <a:spLocks noRot="1" noChangeAspect="1" noMove="1" noResize="1" noEditPoints="1" noAdjustHandles="1" noChangeArrowheads="1" noChangeShapeType="1" noTextEdit="1"/>
                </p:cNvSpPr>
                <p:nvPr/>
              </p:nvSpPr>
              <p:spPr>
                <a:xfrm>
                  <a:off x="21473508" y="7079780"/>
                  <a:ext cx="881267" cy="307777"/>
                </a:xfrm>
                <a:prstGeom prst="rect">
                  <a:avLst/>
                </a:prstGeom>
                <a:blipFill>
                  <a:blip r:embed="rId192"/>
                  <a:stretch>
                    <a:fillRect l="-6944" r="-3472"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6" name="TextBox 655"/>
                <p:cNvSpPr txBox="1"/>
                <p:nvPr/>
              </p:nvSpPr>
              <p:spPr>
                <a:xfrm>
                  <a:off x="15347163" y="7440267"/>
                  <a:ext cx="436167" cy="43595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t>𝑇</m:t>
                        </m:r>
                      </m:oMath>
                    </m:oMathPara>
                  </a14:m>
                  <a:endParaRPr kumimoji="0" lang="en-US" sz="2000" b="0" i="0" u="none" strike="noStrike" kern="0" cap="none" spc="0" normalizeH="0" baseline="0" noProof="0" dirty="0">
                    <a:ln>
                      <a:noFill/>
                    </a:ln>
                    <a:solidFill>
                      <a:sysClr val="windowText" lastClr="000000"/>
                    </a:solidFill>
                    <a:effectLst/>
                    <a:uLnTx/>
                    <a:uFillTx/>
                  </a:endParaRPr>
                </a:p>
              </p:txBody>
            </p:sp>
          </mc:Choice>
          <mc:Fallback xmlns="">
            <p:sp>
              <p:nvSpPr>
                <p:cNvPr id="656" name="TextBox 655"/>
                <p:cNvSpPr txBox="1">
                  <a:spLocks noRot="1" noChangeAspect="1" noMove="1" noResize="1" noEditPoints="1" noAdjustHandles="1" noChangeArrowheads="1" noChangeShapeType="1" noTextEdit="1"/>
                </p:cNvSpPr>
                <p:nvPr/>
              </p:nvSpPr>
              <p:spPr>
                <a:xfrm>
                  <a:off x="15347163" y="7440267"/>
                  <a:ext cx="436167" cy="435958"/>
                </a:xfrm>
                <a:prstGeom prst="rect">
                  <a:avLst/>
                </a:prstGeom>
                <a:blipFill>
                  <a:blip r:embed="rId19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7" name="TextBox 656"/>
                <p:cNvSpPr txBox="1"/>
                <p:nvPr/>
              </p:nvSpPr>
              <p:spPr>
                <a:xfrm>
                  <a:off x="18007492" y="7462181"/>
                  <a:ext cx="436167" cy="43595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t>𝑇</m:t>
                        </m:r>
                      </m:oMath>
                    </m:oMathPara>
                  </a14:m>
                  <a:endParaRPr kumimoji="0" lang="en-US" sz="2000" b="0" i="0" u="none" strike="noStrike" kern="0" cap="none" spc="0" normalizeH="0" baseline="0" noProof="0" dirty="0">
                    <a:ln>
                      <a:noFill/>
                    </a:ln>
                    <a:solidFill>
                      <a:sysClr val="windowText" lastClr="000000"/>
                    </a:solidFill>
                    <a:effectLst/>
                    <a:uLnTx/>
                    <a:uFillTx/>
                  </a:endParaRPr>
                </a:p>
              </p:txBody>
            </p:sp>
          </mc:Choice>
          <mc:Fallback xmlns="">
            <p:sp>
              <p:nvSpPr>
                <p:cNvPr id="657" name="TextBox 656"/>
                <p:cNvSpPr txBox="1">
                  <a:spLocks noRot="1" noChangeAspect="1" noMove="1" noResize="1" noEditPoints="1" noAdjustHandles="1" noChangeArrowheads="1" noChangeShapeType="1" noTextEdit="1"/>
                </p:cNvSpPr>
                <p:nvPr/>
              </p:nvSpPr>
              <p:spPr>
                <a:xfrm>
                  <a:off x="18007492" y="7462181"/>
                  <a:ext cx="436167" cy="435958"/>
                </a:xfrm>
                <a:prstGeom prst="rect">
                  <a:avLst/>
                </a:prstGeom>
                <a:blipFill>
                  <a:blip r:embed="rId19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8" name="TextBox 657"/>
                <p:cNvSpPr txBox="1"/>
                <p:nvPr/>
              </p:nvSpPr>
              <p:spPr>
                <a:xfrm>
                  <a:off x="19664328" y="7462181"/>
                  <a:ext cx="436167" cy="43595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t>𝑇</m:t>
                        </m:r>
                      </m:oMath>
                    </m:oMathPara>
                  </a14:m>
                  <a:endParaRPr kumimoji="0" lang="en-US" sz="2000" b="0" i="0" u="none" strike="noStrike" kern="0" cap="none" spc="0" normalizeH="0" baseline="0" noProof="0" dirty="0">
                    <a:ln>
                      <a:noFill/>
                    </a:ln>
                    <a:solidFill>
                      <a:sysClr val="windowText" lastClr="000000"/>
                    </a:solidFill>
                    <a:effectLst/>
                    <a:uLnTx/>
                    <a:uFillTx/>
                  </a:endParaRPr>
                </a:p>
              </p:txBody>
            </p:sp>
          </mc:Choice>
          <mc:Fallback xmlns="">
            <p:sp>
              <p:nvSpPr>
                <p:cNvPr id="658" name="TextBox 657"/>
                <p:cNvSpPr txBox="1">
                  <a:spLocks noRot="1" noChangeAspect="1" noMove="1" noResize="1" noEditPoints="1" noAdjustHandles="1" noChangeArrowheads="1" noChangeShapeType="1" noTextEdit="1"/>
                </p:cNvSpPr>
                <p:nvPr/>
              </p:nvSpPr>
              <p:spPr>
                <a:xfrm>
                  <a:off x="19664328" y="7462181"/>
                  <a:ext cx="436167" cy="435958"/>
                </a:xfrm>
                <a:prstGeom prst="rect">
                  <a:avLst/>
                </a:prstGeom>
                <a:blipFill>
                  <a:blip r:embed="rId19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9" name="TextBox 658"/>
                <p:cNvSpPr txBox="1"/>
                <p:nvPr/>
              </p:nvSpPr>
              <p:spPr>
                <a:xfrm>
                  <a:off x="22333586" y="7436207"/>
                  <a:ext cx="436167" cy="43595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t>𝑇</m:t>
                        </m:r>
                      </m:oMath>
                    </m:oMathPara>
                  </a14:m>
                  <a:endParaRPr kumimoji="0" lang="en-US" sz="2000" b="0" i="0" u="none" strike="noStrike" kern="0" cap="none" spc="0" normalizeH="0" baseline="0" noProof="0" dirty="0">
                    <a:ln>
                      <a:noFill/>
                    </a:ln>
                    <a:solidFill>
                      <a:sysClr val="windowText" lastClr="000000"/>
                    </a:solidFill>
                    <a:effectLst/>
                    <a:uLnTx/>
                    <a:uFillTx/>
                  </a:endParaRPr>
                </a:p>
              </p:txBody>
            </p:sp>
          </mc:Choice>
          <mc:Fallback xmlns="">
            <p:sp>
              <p:nvSpPr>
                <p:cNvPr id="659" name="TextBox 658"/>
                <p:cNvSpPr txBox="1">
                  <a:spLocks noRot="1" noChangeAspect="1" noMove="1" noResize="1" noEditPoints="1" noAdjustHandles="1" noChangeArrowheads="1" noChangeShapeType="1" noTextEdit="1"/>
                </p:cNvSpPr>
                <p:nvPr/>
              </p:nvSpPr>
              <p:spPr>
                <a:xfrm>
                  <a:off x="22333586" y="7436207"/>
                  <a:ext cx="436167" cy="435958"/>
                </a:xfrm>
                <a:prstGeom prst="rect">
                  <a:avLst/>
                </a:prstGeom>
                <a:blipFill>
                  <a:blip r:embed="rId19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0" name="TextBox 659"/>
                <p:cNvSpPr txBox="1"/>
                <p:nvPr/>
              </p:nvSpPr>
              <p:spPr>
                <a:xfrm>
                  <a:off x="16665104" y="7408854"/>
                  <a:ext cx="47769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rPr>
                              <m:t>𝑡</m:t>
                            </m:r>
                          </m:e>
                          <m:sub>
                            <m: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𝜋</m:t>
                            </m:r>
                          </m:sub>
                        </m:sSub>
                      </m:oMath>
                    </m:oMathPara>
                  </a14:m>
                  <a:endParaRPr kumimoji="0" lang="en-US" sz="2000" b="0" i="0" u="none" strike="noStrike" kern="0" cap="none" spc="0" normalizeH="0" baseline="0" noProof="0" dirty="0">
                    <a:ln>
                      <a:noFill/>
                    </a:ln>
                    <a:solidFill>
                      <a:sysClr val="windowText" lastClr="000000"/>
                    </a:solidFill>
                    <a:effectLst/>
                    <a:uLnTx/>
                    <a:uFillTx/>
                  </a:endParaRPr>
                </a:p>
              </p:txBody>
            </p:sp>
          </mc:Choice>
          <mc:Fallback xmlns="">
            <p:sp>
              <p:nvSpPr>
                <p:cNvPr id="660" name="TextBox 659"/>
                <p:cNvSpPr txBox="1">
                  <a:spLocks noRot="1" noChangeAspect="1" noMove="1" noResize="1" noEditPoints="1" noAdjustHandles="1" noChangeArrowheads="1" noChangeShapeType="1" noTextEdit="1"/>
                </p:cNvSpPr>
                <p:nvPr/>
              </p:nvSpPr>
              <p:spPr>
                <a:xfrm>
                  <a:off x="16665104" y="7408854"/>
                  <a:ext cx="477695" cy="400110"/>
                </a:xfrm>
                <a:prstGeom prst="rect">
                  <a:avLst/>
                </a:prstGeom>
                <a:blipFill>
                  <a:blip r:embed="rId19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1" name="TextBox 660"/>
                <p:cNvSpPr txBox="1"/>
                <p:nvPr/>
              </p:nvSpPr>
              <p:spPr>
                <a:xfrm>
                  <a:off x="20953013" y="7440267"/>
                  <a:ext cx="520495" cy="43595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rPr>
                              <m:t>𝑡</m:t>
                            </m:r>
                          </m:e>
                          <m:sub>
                            <m: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𝜋</m:t>
                            </m:r>
                          </m:sub>
                        </m:sSub>
                      </m:oMath>
                    </m:oMathPara>
                  </a14:m>
                  <a:endParaRPr kumimoji="0" lang="en-US" sz="2000" b="0" i="0" u="none" strike="noStrike" kern="0" cap="none" spc="0" normalizeH="0" baseline="0" noProof="0" dirty="0">
                    <a:ln>
                      <a:noFill/>
                    </a:ln>
                    <a:solidFill>
                      <a:sysClr val="windowText" lastClr="000000"/>
                    </a:solidFill>
                    <a:effectLst/>
                    <a:uLnTx/>
                    <a:uFillTx/>
                  </a:endParaRPr>
                </a:p>
              </p:txBody>
            </p:sp>
          </mc:Choice>
          <mc:Fallback xmlns="">
            <p:sp>
              <p:nvSpPr>
                <p:cNvPr id="661" name="TextBox 660"/>
                <p:cNvSpPr txBox="1">
                  <a:spLocks noRot="1" noChangeAspect="1" noMove="1" noResize="1" noEditPoints="1" noAdjustHandles="1" noChangeArrowheads="1" noChangeShapeType="1" noTextEdit="1"/>
                </p:cNvSpPr>
                <p:nvPr/>
              </p:nvSpPr>
              <p:spPr>
                <a:xfrm>
                  <a:off x="20953013" y="7440267"/>
                  <a:ext cx="520495" cy="435958"/>
                </a:xfrm>
                <a:prstGeom prst="rect">
                  <a:avLst/>
                </a:prstGeom>
                <a:blipFill>
                  <a:blip r:embed="rId198"/>
                  <a:stretch>
                    <a:fillRect/>
                  </a:stretch>
                </a:blipFill>
              </p:spPr>
              <p:txBody>
                <a:bodyPr/>
                <a:lstStyle/>
                <a:p>
                  <a:r>
                    <a:rPr lang="en-US">
                      <a:noFill/>
                    </a:rPr>
                    <a:t> </a:t>
                  </a:r>
                </a:p>
              </p:txBody>
            </p:sp>
          </mc:Fallback>
        </mc:AlternateContent>
        <p:cxnSp>
          <p:nvCxnSpPr>
            <p:cNvPr id="662" name="Straight Connector 661"/>
            <p:cNvCxnSpPr/>
            <p:nvPr/>
          </p:nvCxnSpPr>
          <p:spPr>
            <a:xfrm flipH="1">
              <a:off x="19069577" y="7668816"/>
              <a:ext cx="2" cy="1271360"/>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63" name="Rectangle 662"/>
            <p:cNvSpPr/>
            <p:nvPr/>
          </p:nvSpPr>
          <p:spPr>
            <a:xfrm>
              <a:off x="19539024" y="8093024"/>
              <a:ext cx="686775" cy="435958"/>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ODF</a:t>
              </a:r>
            </a:p>
          </p:txBody>
        </p:sp>
        <p:cxnSp>
          <p:nvCxnSpPr>
            <p:cNvPr id="664" name="Straight Connector 663"/>
            <p:cNvCxnSpPr/>
            <p:nvPr/>
          </p:nvCxnSpPr>
          <p:spPr>
            <a:xfrm flipH="1">
              <a:off x="14760997" y="7673436"/>
              <a:ext cx="2" cy="1260817"/>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5" name="Straight Connector 664"/>
            <p:cNvCxnSpPr/>
            <p:nvPr/>
          </p:nvCxnSpPr>
          <p:spPr>
            <a:xfrm>
              <a:off x="23356942" y="7673436"/>
              <a:ext cx="0" cy="1308204"/>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66" name="TextBox 665"/>
                <p:cNvSpPr txBox="1"/>
                <p:nvPr/>
              </p:nvSpPr>
              <p:spPr>
                <a:xfrm>
                  <a:off x="14241439" y="8724308"/>
                  <a:ext cx="616909" cy="7157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𝜋</m:t>
                            </m:r>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r>
                                  <a:rPr lang="en-US" sz="2000">
                                    <a:latin typeface="Cambria Math" panose="02040503050406030204" pitchFamily="18" charset="0"/>
                                  </a:rPr>
                                  <m:t>​</m:t>
                                </m:r>
                              </m:e>
                            </m:d>
                          </m:e>
                          <m:sub>
                            <m:r>
                              <a:rPr lang="en-US" sz="2000" i="1">
                                <a:latin typeface="Cambria Math" panose="02040503050406030204" pitchFamily="18" charset="0"/>
                              </a:rPr>
                              <m:t>𝑦</m:t>
                            </m:r>
                          </m:sub>
                        </m:sSub>
                      </m:oMath>
                    </m:oMathPara>
                  </a14:m>
                  <a:endParaRPr lang="en-US" sz="2000" dirty="0"/>
                </a:p>
              </p:txBody>
            </p:sp>
          </mc:Choice>
          <mc:Fallback xmlns="">
            <p:sp>
              <p:nvSpPr>
                <p:cNvPr id="666" name="TextBox 665"/>
                <p:cNvSpPr txBox="1">
                  <a:spLocks noRot="1" noChangeAspect="1" noMove="1" noResize="1" noEditPoints="1" noAdjustHandles="1" noChangeArrowheads="1" noChangeShapeType="1" noTextEdit="1"/>
                </p:cNvSpPr>
                <p:nvPr/>
              </p:nvSpPr>
              <p:spPr>
                <a:xfrm>
                  <a:off x="14241439" y="8724308"/>
                  <a:ext cx="616909" cy="715768"/>
                </a:xfrm>
                <a:prstGeom prst="rect">
                  <a:avLst/>
                </a:prstGeom>
                <a:blipFill>
                  <a:blip r:embed="rId199"/>
                  <a:stretch>
                    <a:fillRect/>
                  </a:stretch>
                </a:blipFill>
              </p:spPr>
              <p:txBody>
                <a:bodyPr/>
                <a:lstStyle/>
                <a:p>
                  <a:r>
                    <a:rPr lang="en-US">
                      <a:noFill/>
                    </a:rPr>
                    <a:t> </a:t>
                  </a:r>
                </a:p>
              </p:txBody>
            </p:sp>
          </mc:Fallback>
        </mc:AlternateContent>
        <p:sp>
          <p:nvSpPr>
            <p:cNvPr id="667" name="Rectangle 666"/>
            <p:cNvSpPr/>
            <p:nvPr/>
          </p:nvSpPr>
          <p:spPr>
            <a:xfrm>
              <a:off x="14240203" y="7928303"/>
              <a:ext cx="480041" cy="765400"/>
            </a:xfrm>
            <a:prstGeom prst="rect">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tx1"/>
                </a:solidFill>
                <a:effectLst/>
                <a:uLnTx/>
                <a:uFillTx/>
              </a:endParaRPr>
            </a:p>
          </p:txBody>
        </p:sp>
        <p:sp>
          <p:nvSpPr>
            <p:cNvPr id="668" name="Rectangle 667"/>
            <p:cNvSpPr/>
            <p:nvPr/>
          </p:nvSpPr>
          <p:spPr>
            <a:xfrm>
              <a:off x="23401986" y="7931592"/>
              <a:ext cx="480041" cy="765400"/>
            </a:xfrm>
            <a:prstGeom prst="rect">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tx1"/>
                </a:solidFill>
                <a:effectLst/>
                <a:uLnTx/>
                <a:uFillTx/>
              </a:endParaRPr>
            </a:p>
          </p:txBody>
        </p:sp>
        <mc:AlternateContent xmlns:mc="http://schemas.openxmlformats.org/markup-compatibility/2006" xmlns:a14="http://schemas.microsoft.com/office/drawing/2010/main">
          <mc:Choice Requires="a14">
            <p:sp>
              <p:nvSpPr>
                <p:cNvPr id="669" name="TextBox 668"/>
                <p:cNvSpPr txBox="1"/>
                <p:nvPr/>
              </p:nvSpPr>
              <p:spPr>
                <a:xfrm>
                  <a:off x="23356942" y="8724308"/>
                  <a:ext cx="718074" cy="7157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𝜋</m:t>
                            </m:r>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r>
                                  <a:rPr lang="en-US" sz="2000">
                                    <a:latin typeface="Cambria Math" panose="02040503050406030204" pitchFamily="18" charset="0"/>
                                  </a:rPr>
                                  <m:t>​</m:t>
                                </m:r>
                              </m:e>
                            </m:d>
                          </m:e>
                          <m:sub>
                            <m:r>
                              <a:rPr lang="en-US" sz="2000" i="1">
                                <a:latin typeface="Cambria Math" panose="02040503050406030204" pitchFamily="18" charset="0"/>
                              </a:rPr>
                              <m:t>𝑦</m:t>
                            </m:r>
                          </m:sub>
                        </m:sSub>
                      </m:oMath>
                    </m:oMathPara>
                  </a14:m>
                  <a:endParaRPr lang="en-US" sz="2000" dirty="0"/>
                </a:p>
              </p:txBody>
            </p:sp>
          </mc:Choice>
          <mc:Fallback xmlns="">
            <p:sp>
              <p:nvSpPr>
                <p:cNvPr id="669" name="TextBox 668"/>
                <p:cNvSpPr txBox="1">
                  <a:spLocks noRot="1" noChangeAspect="1" noMove="1" noResize="1" noEditPoints="1" noAdjustHandles="1" noChangeArrowheads="1" noChangeShapeType="1" noTextEdit="1"/>
                </p:cNvSpPr>
                <p:nvPr/>
              </p:nvSpPr>
              <p:spPr>
                <a:xfrm>
                  <a:off x="23356942" y="8724308"/>
                  <a:ext cx="718074" cy="715768"/>
                </a:xfrm>
                <a:prstGeom prst="rect">
                  <a:avLst/>
                </a:prstGeom>
                <a:blipFill>
                  <a:blip r:embed="rId20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0" name="TextBox 669"/>
                <p:cNvSpPr txBox="1"/>
                <p:nvPr/>
              </p:nvSpPr>
              <p:spPr>
                <a:xfrm>
                  <a:off x="16596166" y="8654375"/>
                  <a:ext cx="709828" cy="6454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𝜋</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r>
                                  <a:rPr lang="en-US" sz="2000">
                                    <a:latin typeface="Cambria Math" panose="02040503050406030204" pitchFamily="18" charset="0"/>
                                  </a:rPr>
                                  <m:t>​</m:t>
                                </m:r>
                              </m:e>
                            </m:d>
                          </m:e>
                          <m:sub>
                            <m:r>
                              <a:rPr lang="en-US" sz="2000" b="0" i="1" smtClean="0">
                                <a:latin typeface="Cambria Math" panose="02040503050406030204" pitchFamily="18" charset="0"/>
                              </a:rPr>
                              <m:t>𝑥</m:t>
                            </m:r>
                          </m:sub>
                        </m:sSub>
                      </m:oMath>
                    </m:oMathPara>
                  </a14:m>
                  <a:endParaRPr lang="en-US" sz="2000" dirty="0"/>
                </a:p>
              </p:txBody>
            </p:sp>
          </mc:Choice>
          <mc:Fallback xmlns="">
            <p:sp>
              <p:nvSpPr>
                <p:cNvPr id="670" name="TextBox 669"/>
                <p:cNvSpPr txBox="1">
                  <a:spLocks noRot="1" noChangeAspect="1" noMove="1" noResize="1" noEditPoints="1" noAdjustHandles="1" noChangeArrowheads="1" noChangeShapeType="1" noTextEdit="1"/>
                </p:cNvSpPr>
                <p:nvPr/>
              </p:nvSpPr>
              <p:spPr>
                <a:xfrm>
                  <a:off x="16596166" y="8654375"/>
                  <a:ext cx="709828" cy="645485"/>
                </a:xfrm>
                <a:prstGeom prst="rect">
                  <a:avLst/>
                </a:prstGeom>
                <a:blipFill>
                  <a:blip r:embed="rId20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1" name="TextBox 670"/>
                <p:cNvSpPr txBox="1"/>
                <p:nvPr/>
              </p:nvSpPr>
              <p:spPr>
                <a:xfrm>
                  <a:off x="20695244" y="8705174"/>
                  <a:ext cx="709828" cy="6454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𝜋</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r>
                                  <a:rPr lang="en-US" sz="2000">
                                    <a:latin typeface="Cambria Math" panose="02040503050406030204" pitchFamily="18" charset="0"/>
                                  </a:rPr>
                                  <m:t>​</m:t>
                                </m:r>
                              </m:e>
                            </m:d>
                          </m:e>
                          <m:sub>
                            <m:r>
                              <a:rPr lang="en-US" sz="2000" b="0" i="1" smtClean="0">
                                <a:latin typeface="Cambria Math" panose="02040503050406030204" pitchFamily="18" charset="0"/>
                              </a:rPr>
                              <m:t>𝑥</m:t>
                            </m:r>
                          </m:sub>
                        </m:sSub>
                      </m:oMath>
                    </m:oMathPara>
                  </a14:m>
                  <a:endParaRPr lang="en-US" sz="2000" dirty="0"/>
                </a:p>
              </p:txBody>
            </p:sp>
          </mc:Choice>
          <mc:Fallback xmlns="">
            <p:sp>
              <p:nvSpPr>
                <p:cNvPr id="671" name="TextBox 670"/>
                <p:cNvSpPr txBox="1">
                  <a:spLocks noRot="1" noChangeAspect="1" noMove="1" noResize="1" noEditPoints="1" noAdjustHandles="1" noChangeArrowheads="1" noChangeShapeType="1" noTextEdit="1"/>
                </p:cNvSpPr>
                <p:nvPr/>
              </p:nvSpPr>
              <p:spPr>
                <a:xfrm>
                  <a:off x="20695244" y="8705174"/>
                  <a:ext cx="709828" cy="645485"/>
                </a:xfrm>
                <a:prstGeom prst="rect">
                  <a:avLst/>
                </a:prstGeom>
                <a:blipFill>
                  <a:blip r:embed="rId202"/>
                  <a:stretch>
                    <a:fillRect/>
                  </a:stretch>
                </a:blipFill>
              </p:spPr>
              <p:txBody>
                <a:bodyPr/>
                <a:lstStyle/>
                <a:p>
                  <a:r>
                    <a:rPr lang="en-US">
                      <a:noFill/>
                    </a:rPr>
                    <a:t> </a:t>
                  </a:r>
                </a:p>
              </p:txBody>
            </p:sp>
          </mc:Fallback>
        </mc:AlternateContent>
        <p:sp>
          <p:nvSpPr>
            <p:cNvPr id="724" name="Rectangle 723"/>
            <p:cNvSpPr/>
            <p:nvPr/>
          </p:nvSpPr>
          <p:spPr>
            <a:xfrm>
              <a:off x="13654040" y="7928291"/>
              <a:ext cx="566466" cy="765400"/>
            </a:xfrm>
            <a:prstGeom prst="rect">
              <a:avLst/>
            </a:prstGeom>
            <a:solidFill>
              <a:schemeClr val="accent1"/>
            </a:solidFill>
            <a:ln w="19050">
              <a:solidFill>
                <a:schemeClr val="accent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tx1"/>
                </a:solidFill>
                <a:effectLst/>
                <a:uLnTx/>
                <a:uFillTx/>
              </a:endParaRPr>
            </a:p>
          </p:txBody>
        </p:sp>
        <p:sp>
          <p:nvSpPr>
            <p:cNvPr id="725" name="Rectangle 724"/>
            <p:cNvSpPr/>
            <p:nvPr/>
          </p:nvSpPr>
          <p:spPr>
            <a:xfrm>
              <a:off x="23899580" y="7931466"/>
              <a:ext cx="773815" cy="765400"/>
            </a:xfrm>
            <a:prstGeom prst="rect">
              <a:avLst/>
            </a:prstGeom>
            <a:solidFill>
              <a:schemeClr val="accent1"/>
            </a:solidFill>
            <a:ln w="19050">
              <a:solidFill>
                <a:schemeClr val="accent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tx1"/>
                </a:solidFill>
                <a:effectLst/>
                <a:uLnTx/>
                <a:uFillTx/>
              </a:endParaRPr>
            </a:p>
          </p:txBody>
        </p:sp>
        <p:sp>
          <p:nvSpPr>
            <p:cNvPr id="330" name="Rectangle 329"/>
            <p:cNvSpPr/>
            <p:nvPr/>
          </p:nvSpPr>
          <p:spPr>
            <a:xfrm>
              <a:off x="13603341" y="8086453"/>
              <a:ext cx="649538" cy="40011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Cool</a:t>
              </a:r>
            </a:p>
          </p:txBody>
        </p:sp>
        <p:sp>
          <p:nvSpPr>
            <p:cNvPr id="331" name="Rectangle 330"/>
            <p:cNvSpPr/>
            <p:nvPr/>
          </p:nvSpPr>
          <p:spPr>
            <a:xfrm>
              <a:off x="23846302" y="8091184"/>
              <a:ext cx="880370" cy="40011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Detect</a:t>
              </a:r>
            </a:p>
          </p:txBody>
        </p:sp>
      </p:grpSp>
      <p:sp>
        <p:nvSpPr>
          <p:cNvPr id="24" name="TextBox 23"/>
          <p:cNvSpPr txBox="1"/>
          <p:nvPr/>
        </p:nvSpPr>
        <p:spPr>
          <a:xfrm>
            <a:off x="14251091" y="9341081"/>
            <a:ext cx="9352274" cy="400110"/>
          </a:xfrm>
          <a:prstGeom prst="rect">
            <a:avLst/>
          </a:prstGeom>
          <a:noFill/>
        </p:spPr>
        <p:txBody>
          <a:bodyPr wrap="square" rtlCol="0">
            <a:spAutoFit/>
          </a:bodyPr>
          <a:lstStyle/>
          <a:p>
            <a:r>
              <a:rPr lang="en-US" sz="2000" dirty="0"/>
              <a:t>Experimental sequence. Phase shifts allow for coherent accumulation of spin precession.</a:t>
            </a:r>
          </a:p>
        </p:txBody>
      </p:sp>
      <p:pic>
        <p:nvPicPr>
          <p:cNvPr id="339" name="Picture 338"/>
          <p:cNvPicPr>
            <a:picLocks noChangeAspect="1"/>
          </p:cNvPicPr>
          <p:nvPr/>
        </p:nvPicPr>
        <p:blipFill>
          <a:blip r:embed="rId203" cstate="print">
            <a:extLst>
              <a:ext uri="{28A0092B-C50C-407E-A947-70E740481C1C}">
                <a14:useLocalDpi xmlns:a14="http://schemas.microsoft.com/office/drawing/2010/main" val="0"/>
              </a:ext>
            </a:extLst>
          </a:blip>
          <a:stretch>
            <a:fillRect/>
          </a:stretch>
        </p:blipFill>
        <p:spPr>
          <a:xfrm>
            <a:off x="18957912" y="20056172"/>
            <a:ext cx="6669116" cy="4446077"/>
          </a:xfrm>
          <a:prstGeom prst="rect">
            <a:avLst/>
          </a:prstGeom>
        </p:spPr>
      </p:pic>
      <mc:AlternateContent xmlns:mc="http://schemas.openxmlformats.org/markup-compatibility/2006" xmlns:a14="http://schemas.microsoft.com/office/drawing/2010/main">
        <mc:Choice Requires="a14">
          <p:sp>
            <p:nvSpPr>
              <p:cNvPr id="340" name="TextBox 339"/>
              <p:cNvSpPr txBox="1"/>
              <p:nvPr/>
            </p:nvSpPr>
            <p:spPr>
              <a:xfrm>
                <a:off x="19914552" y="20748218"/>
                <a:ext cx="1736373"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𝑍</m:t>
                        </m:r>
                      </m:e>
                      <m:sub>
                        <m:r>
                          <a:rPr lang="en-US" sz="2200" b="0" i="1" smtClean="0">
                            <a:latin typeface="Cambria Math" panose="02040503050406030204" pitchFamily="18" charset="0"/>
                          </a:rPr>
                          <m:t>𝑐</m:t>
                        </m:r>
                      </m:sub>
                    </m:sSub>
                    <m:r>
                      <a:rPr lang="en-US" sz="2200" b="0" i="1" smtClean="0">
                        <a:latin typeface="Cambria Math" panose="02040503050406030204" pitchFamily="18" charset="0"/>
                      </a:rPr>
                      <m:t>=500</m:t>
                    </m:r>
                  </m:oMath>
                </a14:m>
                <a:r>
                  <a:rPr lang="en-US" sz="2200" dirty="0"/>
                  <a:t> pm</a:t>
                </a:r>
              </a:p>
            </p:txBody>
          </p:sp>
        </mc:Choice>
        <mc:Fallback xmlns="">
          <p:sp>
            <p:nvSpPr>
              <p:cNvPr id="340" name="TextBox 339"/>
              <p:cNvSpPr txBox="1">
                <a:spLocks noRot="1" noChangeAspect="1" noMove="1" noResize="1" noEditPoints="1" noAdjustHandles="1" noChangeArrowheads="1" noChangeShapeType="1" noTextEdit="1"/>
              </p:cNvSpPr>
              <p:nvPr/>
            </p:nvSpPr>
            <p:spPr>
              <a:xfrm>
                <a:off x="19914552" y="20748218"/>
                <a:ext cx="1736373" cy="430887"/>
              </a:xfrm>
              <a:prstGeom prst="rect">
                <a:avLst/>
              </a:prstGeom>
              <a:blipFill>
                <a:blip r:embed="rId204"/>
                <a:stretch>
                  <a:fillRect l="-351" t="-10000" r="-3509" b="-28571"/>
                </a:stretch>
              </a:blipFill>
            </p:spPr>
            <p:txBody>
              <a:bodyPr/>
              <a:lstStyle/>
              <a:p>
                <a:r>
                  <a:rPr lang="en-US">
                    <a:noFill/>
                  </a:rPr>
                  <a:t> </a:t>
                </a:r>
              </a:p>
            </p:txBody>
          </p:sp>
        </mc:Fallback>
      </mc:AlternateContent>
      <p:sp>
        <p:nvSpPr>
          <p:cNvPr id="6" name="TextBox 5"/>
          <p:cNvSpPr txBox="1"/>
          <p:nvPr/>
        </p:nvSpPr>
        <p:spPr>
          <a:xfrm>
            <a:off x="15410577" y="19911593"/>
            <a:ext cx="7471404" cy="523220"/>
          </a:xfrm>
          <a:prstGeom prst="rect">
            <a:avLst/>
          </a:prstGeom>
          <a:noFill/>
        </p:spPr>
        <p:txBody>
          <a:bodyPr wrap="none" rtlCol="0">
            <a:spAutoFit/>
          </a:bodyPr>
          <a:lstStyle/>
          <a:p>
            <a:r>
              <a:rPr lang="en-US" sz="2800" b="1" dirty="0"/>
              <a:t>Lineshape</a:t>
            </a:r>
            <a:r>
              <a:rPr lang="en-US" sz="2800" dirty="0"/>
              <a:t> shows </a:t>
            </a:r>
            <a:r>
              <a:rPr lang="en-US" sz="2800" dirty="0">
                <a:solidFill>
                  <a:srgbClr val="FF0000"/>
                </a:solidFill>
              </a:rPr>
              <a:t>excellent agreement </a:t>
            </a:r>
            <a:r>
              <a:rPr lang="en-US" sz="2800" dirty="0"/>
              <a:t>with theory</a:t>
            </a:r>
          </a:p>
        </p:txBody>
      </p:sp>
      <p:grpSp>
        <p:nvGrpSpPr>
          <p:cNvPr id="30" name="Group 29"/>
          <p:cNvGrpSpPr/>
          <p:nvPr/>
        </p:nvGrpSpPr>
        <p:grpSpPr>
          <a:xfrm>
            <a:off x="13405567" y="9819325"/>
            <a:ext cx="5459396" cy="2529800"/>
            <a:chOff x="13233348" y="9877552"/>
            <a:chExt cx="5459396" cy="2529800"/>
          </a:xfrm>
        </p:grpSpPr>
        <p:grpSp>
          <p:nvGrpSpPr>
            <p:cNvPr id="9" name="Group 8"/>
            <p:cNvGrpSpPr/>
            <p:nvPr/>
          </p:nvGrpSpPr>
          <p:grpSpPr>
            <a:xfrm>
              <a:off x="13233348" y="9877552"/>
              <a:ext cx="5459396" cy="2529800"/>
              <a:chOff x="12962312" y="10029520"/>
              <a:chExt cx="5459396" cy="2529800"/>
            </a:xfrm>
          </p:grpSpPr>
          <mc:AlternateContent xmlns:mc="http://schemas.openxmlformats.org/markup-compatibility/2006" xmlns:a14="http://schemas.microsoft.com/office/drawing/2010/main">
            <mc:Choice Requires="a14">
              <p:sp>
                <p:nvSpPr>
                  <p:cNvPr id="115" name="Rectangle 114"/>
                  <p:cNvSpPr/>
                  <p:nvPr/>
                </p:nvSpPr>
                <p:spPr>
                  <a:xfrm>
                    <a:off x="12962312" y="11179927"/>
                    <a:ext cx="5459396" cy="1368644"/>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𝑧</m:t>
                                  </m:r>
                                </m:e>
                              </m:acc>
                            </m:e>
                            <m:sub>
                              <m:r>
                                <a:rPr lang="en-US" sz="2400" i="1">
                                  <a:latin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𝑧</m:t>
                                  </m:r>
                                </m:e>
                              </m:acc>
                            </m:e>
                            <m:sub>
                              <m:r>
                                <a:rPr lang="en-US" sz="2400" i="1">
                                  <a:latin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𝑍</m:t>
                              </m:r>
                            </m:e>
                            <m:sub>
                              <m:r>
                                <a:rPr lang="en-US" sz="2400" i="1">
                                  <a:latin typeface="Cambria Math" panose="02040503050406030204" pitchFamily="18" charset="0"/>
                                  <a:ea typeface="Cambria Math" panose="02040503050406030204" pitchFamily="18" charset="0"/>
                                </a:rPr>
                                <m:t>𝑐</m:t>
                              </m:r>
                            </m:sub>
                          </m:sSub>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cos</m:t>
                              </m:r>
                            </m:fName>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𝜔</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𝛿</m:t>
                                  </m:r>
                                </m:e>
                              </m:d>
                            </m:e>
                          </m:func>
                        </m:oMath>
                      </m:oMathPara>
                    </a14:m>
                    <a:endParaRPr lang="en-US" sz="240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𝑂𝐷𝐹</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𝐹</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𝑍</m:t>
                              </m:r>
                            </m:e>
                            <m:sub>
                              <m:r>
                                <a:rPr lang="en-US" sz="2400" i="1">
                                  <a:latin typeface="Cambria Math" panose="02040503050406030204" pitchFamily="18" charset="0"/>
                                  <a:ea typeface="Cambria Math" panose="02040503050406030204" pitchFamily="18" charset="0"/>
                                </a:rPr>
                                <m:t>𝑐</m:t>
                              </m:r>
                            </m:sub>
                          </m:sSub>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cos</m:t>
                              </m:r>
                            </m:fName>
                            <m:e>
                              <m:d>
                                <m:dPr>
                                  <m:begChr m:val="["/>
                                  <m:endChr m:val="]"/>
                                  <m:ctrlPr>
                                    <a:rPr lang="en-US" sz="2400" i="1">
                                      <a:latin typeface="Cambria Math" panose="02040503050406030204" pitchFamily="18" charset="0"/>
                                      <a:ea typeface="Cambria Math" panose="02040503050406030204" pitchFamily="18" charset="0"/>
                                    </a:rPr>
                                  </m:ctrlPr>
                                </m:dPr>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𝜔</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𝜇</m:t>
                                      </m:r>
                                    </m:e>
                                  </m:d>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𝛿</m:t>
                                  </m:r>
                                </m:e>
                              </m:d>
                            </m:e>
                          </m:func>
                          <m:nary>
                            <m:naryPr>
                              <m:chr m:val="∑"/>
                              <m:supHide m:val="on"/>
                              <m:ctrlPr>
                                <a:rPr lang="en-US" sz="2400" i="1">
                                  <a:latin typeface="Cambria Math" panose="02040503050406030204" pitchFamily="18" charset="0"/>
                                  <a:ea typeface="Cambria Math" panose="02040503050406030204" pitchFamily="18" charset="0"/>
                                </a:rPr>
                              </m:ctrlPr>
                            </m:naryPr>
                            <m:sub>
                              <m:r>
                                <m:rPr>
                                  <m:brk m:alnAt="7"/>
                                </m:rPr>
                                <a:rPr lang="en-US" sz="2400" i="1">
                                  <a:latin typeface="Cambria Math" panose="02040503050406030204" pitchFamily="18" charset="0"/>
                                  <a:ea typeface="Cambria Math" panose="02040503050406030204" pitchFamily="18" charset="0"/>
                                </a:rPr>
                                <m:t>𝑖</m:t>
                              </m:r>
                            </m:sub>
                            <m:sup/>
                            <m:e>
                              <m:f>
                                <m:fPr>
                                  <m:ctrlPr>
                                    <a:rPr lang="en-US" sz="2400" i="1">
                                      <a:latin typeface="Cambria Math" panose="02040503050406030204" pitchFamily="18" charset="0"/>
                                      <a:ea typeface="Cambria Math" panose="02040503050406030204" pitchFamily="18" charset="0"/>
                                    </a:rPr>
                                  </m:ctrlPr>
                                </m:fPr>
                                <m:num>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𝜎</m:t>
                                          </m:r>
                                        </m:e>
                                      </m:acc>
                                    </m:e>
                                    <m:sub>
                                      <m:r>
                                        <a:rPr lang="en-US" sz="2400" i="1">
                                          <a:latin typeface="Cambria Math" panose="02040503050406030204" pitchFamily="18" charset="0"/>
                                        </a:rPr>
                                        <m:t>𝑖</m:t>
                                      </m:r>
                                    </m:sub>
                                    <m:sup>
                                      <m:r>
                                        <a:rPr lang="en-US" sz="2400" i="1">
                                          <a:latin typeface="Cambria Math" panose="02040503050406030204" pitchFamily="18" charset="0"/>
                                        </a:rPr>
                                        <m:t>𝑧</m:t>
                                      </m:r>
                                    </m:sup>
                                  </m:sSubSup>
                                  <m:r>
                                    <m:rPr>
                                      <m:nor/>
                                    </m:rPr>
                                    <a:rPr lang="en-US" sz="2400" dirty="0"/>
                                    <m:t> </m:t>
                                  </m:r>
                                </m:num>
                                <m:den>
                                  <m:r>
                                    <a:rPr lang="en-US" sz="2400" i="1">
                                      <a:latin typeface="Cambria Math" panose="02040503050406030204" pitchFamily="18" charset="0"/>
                                      <a:ea typeface="Cambria Math" panose="02040503050406030204" pitchFamily="18" charset="0"/>
                                    </a:rPr>
                                    <m:t>2</m:t>
                                  </m:r>
                                </m:den>
                              </m:f>
                            </m:e>
                          </m:nary>
                        </m:oMath>
                      </m:oMathPara>
                    </a14:m>
                    <a:endParaRPr lang="en-US" sz="2400" dirty="0"/>
                  </a:p>
                </p:txBody>
              </p:sp>
            </mc:Choice>
            <mc:Fallback xmlns="">
              <p:sp>
                <p:nvSpPr>
                  <p:cNvPr id="115" name="Rectangle 114"/>
                  <p:cNvSpPr>
                    <a:spLocks noRot="1" noChangeAspect="1" noMove="1" noResize="1" noEditPoints="1" noAdjustHandles="1" noChangeArrowheads="1" noChangeShapeType="1" noTextEdit="1"/>
                  </p:cNvSpPr>
                  <p:nvPr/>
                </p:nvSpPr>
                <p:spPr>
                  <a:xfrm>
                    <a:off x="12962312" y="11179927"/>
                    <a:ext cx="5459396" cy="1368644"/>
                  </a:xfrm>
                  <a:prstGeom prst="rect">
                    <a:avLst/>
                  </a:prstGeom>
                  <a:blipFill>
                    <a:blip r:embed="rId205"/>
                    <a:stretch>
                      <a:fillRect t="-444"/>
                    </a:stretch>
                  </a:blipFill>
                </p:spPr>
                <p:txBody>
                  <a:bodyPr/>
                  <a:lstStyle/>
                  <a:p>
                    <a:r>
                      <a:rPr lang="en-US">
                        <a:noFill/>
                      </a:rPr>
                      <a:t> </a:t>
                    </a:r>
                  </a:p>
                </p:txBody>
              </p:sp>
            </mc:Fallback>
          </mc:AlternateContent>
          <p:sp>
            <p:nvSpPr>
              <p:cNvPr id="726" name="Rounded Rectangle 725"/>
              <p:cNvSpPr/>
              <p:nvPr/>
            </p:nvSpPr>
            <p:spPr>
              <a:xfrm>
                <a:off x="12994524" y="10029520"/>
                <a:ext cx="5352752" cy="2529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8" name="TextBox 7"/>
            <p:cNvSpPr txBox="1"/>
            <p:nvPr/>
          </p:nvSpPr>
          <p:spPr>
            <a:xfrm>
              <a:off x="13368665" y="9978055"/>
              <a:ext cx="5179177" cy="954107"/>
            </a:xfrm>
            <a:prstGeom prst="rect">
              <a:avLst/>
            </a:prstGeom>
            <a:noFill/>
          </p:spPr>
          <p:txBody>
            <a:bodyPr wrap="square" rtlCol="0">
              <a:spAutoFit/>
            </a:bodyPr>
            <a:lstStyle/>
            <a:p>
              <a:pPr algn="ctr"/>
              <a:r>
                <a:rPr lang="en-US" sz="2800" dirty="0"/>
                <a:t>Apply calibrated voltage to endcap electrode to drive ion motion:</a:t>
              </a:r>
            </a:p>
          </p:txBody>
        </p:sp>
      </p:grpSp>
      <p:grpSp>
        <p:nvGrpSpPr>
          <p:cNvPr id="27" name="Group 26"/>
          <p:cNvGrpSpPr/>
          <p:nvPr/>
        </p:nvGrpSpPr>
        <p:grpSpPr>
          <a:xfrm flipH="1">
            <a:off x="3459871" y="28644647"/>
            <a:ext cx="62357" cy="210138"/>
            <a:chOff x="3717890" y="28642528"/>
            <a:chExt cx="0" cy="207839"/>
          </a:xfrm>
        </p:grpSpPr>
        <p:cxnSp>
          <p:nvCxnSpPr>
            <p:cNvPr id="335" name="Straight Arrow Connector 334"/>
            <p:cNvCxnSpPr/>
            <p:nvPr/>
          </p:nvCxnSpPr>
          <p:spPr>
            <a:xfrm flipV="1">
              <a:off x="3717890" y="28642528"/>
              <a:ext cx="0" cy="181341"/>
            </a:xfrm>
            <a:prstGeom prst="straightConnector1">
              <a:avLst/>
            </a:prstGeom>
            <a:ln w="12700" cmpd="sng">
              <a:headEnd type="none"/>
              <a:tailEnd type="triangle" w="sm" len="sm"/>
            </a:ln>
          </p:spPr>
          <p:style>
            <a:lnRef idx="3">
              <a:schemeClr val="dk1"/>
            </a:lnRef>
            <a:fillRef idx="0">
              <a:schemeClr val="dk1"/>
            </a:fillRef>
            <a:effectRef idx="2">
              <a:schemeClr val="dk1"/>
            </a:effectRef>
            <a:fontRef idx="minor">
              <a:schemeClr val="tx1"/>
            </a:fontRef>
          </p:style>
        </p:cxnSp>
        <p:cxnSp>
          <p:nvCxnSpPr>
            <p:cNvPr id="337" name="Straight Arrow Connector 336"/>
            <p:cNvCxnSpPr/>
            <p:nvPr/>
          </p:nvCxnSpPr>
          <p:spPr>
            <a:xfrm>
              <a:off x="3717890" y="28704853"/>
              <a:ext cx="0" cy="145514"/>
            </a:xfrm>
            <a:prstGeom prst="straightConnector1">
              <a:avLst/>
            </a:prstGeom>
            <a:ln w="12700" cmpd="sng">
              <a:headEnd type="none"/>
              <a:tailEnd type="triangle" w="sm" len="sm"/>
            </a:ln>
          </p:spPr>
          <p:style>
            <a:lnRef idx="3">
              <a:schemeClr val="dk1"/>
            </a:lnRef>
            <a:fillRef idx="0">
              <a:schemeClr val="dk1"/>
            </a:fillRef>
            <a:effectRef idx="2">
              <a:schemeClr val="dk1"/>
            </a:effectRef>
            <a:fontRef idx="minor">
              <a:schemeClr val="tx1"/>
            </a:fontRef>
          </p:style>
        </p:cxnSp>
      </p:grpSp>
      <p:sp>
        <p:nvSpPr>
          <p:cNvPr id="343" name="Rounded Rectangle 342"/>
          <p:cNvSpPr/>
          <p:nvPr/>
        </p:nvSpPr>
        <p:spPr>
          <a:xfrm>
            <a:off x="7295664" y="27281978"/>
            <a:ext cx="4630160" cy="23629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45" name="Group 344"/>
          <p:cNvGrpSpPr>
            <a:grpSpLocks noChangeAspect="1"/>
          </p:cNvGrpSpPr>
          <p:nvPr/>
        </p:nvGrpSpPr>
        <p:grpSpPr>
          <a:xfrm>
            <a:off x="13223931" y="24745442"/>
            <a:ext cx="4036533" cy="1344536"/>
            <a:chOff x="811710" y="1679137"/>
            <a:chExt cx="3174569" cy="1057423"/>
          </a:xfrm>
        </p:grpSpPr>
        <p:pic>
          <p:nvPicPr>
            <p:cNvPr id="346" name="Picture 345"/>
            <p:cNvPicPr>
              <a:picLocks noChangeAspect="1"/>
            </p:cNvPicPr>
            <p:nvPr/>
          </p:nvPicPr>
          <p:blipFill>
            <a:blip r:embed="rId206">
              <a:extLst>
                <a:ext uri="{28A0092B-C50C-407E-A947-70E740481C1C}">
                  <a14:useLocalDpi xmlns:a14="http://schemas.microsoft.com/office/drawing/2010/main" val="0"/>
                </a:ext>
              </a:extLst>
            </a:blip>
            <a:stretch>
              <a:fillRect/>
            </a:stretch>
          </p:blipFill>
          <p:spPr>
            <a:xfrm>
              <a:off x="811710" y="1679137"/>
              <a:ext cx="3115110" cy="1057423"/>
            </a:xfrm>
            <a:prstGeom prst="rect">
              <a:avLst/>
            </a:prstGeom>
          </p:spPr>
        </p:pic>
        <p:sp>
          <p:nvSpPr>
            <p:cNvPr id="347" name="Rounded Rectangle 346"/>
            <p:cNvSpPr/>
            <p:nvPr/>
          </p:nvSpPr>
          <p:spPr>
            <a:xfrm>
              <a:off x="952143" y="1750438"/>
              <a:ext cx="3034136" cy="9687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9" name="Group 348"/>
          <p:cNvGrpSpPr>
            <a:grpSpLocks noChangeAspect="1"/>
          </p:cNvGrpSpPr>
          <p:nvPr/>
        </p:nvGrpSpPr>
        <p:grpSpPr>
          <a:xfrm>
            <a:off x="13367182" y="29288674"/>
            <a:ext cx="4060851" cy="1315488"/>
            <a:chOff x="852197" y="4679227"/>
            <a:chExt cx="3034136" cy="982890"/>
          </a:xfrm>
        </p:grpSpPr>
        <p:pic>
          <p:nvPicPr>
            <p:cNvPr id="350" name="Picture 349"/>
            <p:cNvPicPr>
              <a:picLocks noChangeAspect="1"/>
            </p:cNvPicPr>
            <p:nvPr/>
          </p:nvPicPr>
          <p:blipFill>
            <a:blip r:embed="rId207">
              <a:extLst>
                <a:ext uri="{28A0092B-C50C-407E-A947-70E740481C1C}">
                  <a14:useLocalDpi xmlns:a14="http://schemas.microsoft.com/office/drawing/2010/main" val="0"/>
                </a:ext>
              </a:extLst>
            </a:blip>
            <a:stretch>
              <a:fillRect/>
            </a:stretch>
          </p:blipFill>
          <p:spPr>
            <a:xfrm>
              <a:off x="892684" y="4690431"/>
              <a:ext cx="2953162" cy="971686"/>
            </a:xfrm>
            <a:prstGeom prst="rect">
              <a:avLst/>
            </a:prstGeom>
          </p:spPr>
        </p:pic>
        <p:sp>
          <p:nvSpPr>
            <p:cNvPr id="351" name="Rounded Rectangle 350"/>
            <p:cNvSpPr/>
            <p:nvPr/>
          </p:nvSpPr>
          <p:spPr>
            <a:xfrm>
              <a:off x="852197" y="4679227"/>
              <a:ext cx="3034136" cy="9687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11" name="Straight Arrow Connector 710"/>
          <p:cNvCxnSpPr/>
          <p:nvPr/>
        </p:nvCxnSpPr>
        <p:spPr>
          <a:xfrm flipV="1">
            <a:off x="17127882" y="29089737"/>
            <a:ext cx="1244779" cy="762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2" name="Rounded Rectangle 351"/>
          <p:cNvSpPr/>
          <p:nvPr/>
        </p:nvSpPr>
        <p:spPr>
          <a:xfrm>
            <a:off x="28433367" y="21406812"/>
            <a:ext cx="7075312" cy="12397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3" name="Rounded Rectangle 352"/>
          <p:cNvSpPr/>
          <p:nvPr/>
        </p:nvSpPr>
        <p:spPr>
          <a:xfrm>
            <a:off x="3845564" y="23760017"/>
            <a:ext cx="2069641" cy="80890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4" name="Rounded Rectangle 353"/>
          <p:cNvSpPr/>
          <p:nvPr/>
        </p:nvSpPr>
        <p:spPr>
          <a:xfrm>
            <a:off x="3657926" y="24752026"/>
            <a:ext cx="2613188" cy="9231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30"/>
          <p:cNvSpPr/>
          <p:nvPr/>
        </p:nvSpPr>
        <p:spPr>
          <a:xfrm>
            <a:off x="7547117" y="28961637"/>
            <a:ext cx="3186963" cy="523220"/>
          </a:xfrm>
          <a:prstGeom prst="rect">
            <a:avLst/>
          </a:prstGeom>
        </p:spPr>
        <p:txBody>
          <a:bodyPr wrap="none">
            <a:spAutoFit/>
          </a:bodyPr>
          <a:lstStyle/>
          <a:p>
            <a:r>
              <a:rPr lang="en-US" sz="2800" dirty="0"/>
              <a:t>Spin-spin interaction</a:t>
            </a:r>
          </a:p>
        </p:txBody>
      </p:sp>
      <p:sp>
        <p:nvSpPr>
          <p:cNvPr id="12" name="Rectangle 11"/>
          <p:cNvSpPr/>
          <p:nvPr/>
        </p:nvSpPr>
        <p:spPr>
          <a:xfrm>
            <a:off x="458295" y="3435904"/>
            <a:ext cx="11861963" cy="4524315"/>
          </a:xfrm>
          <a:prstGeom prst="rect">
            <a:avLst/>
          </a:prstGeom>
        </p:spPr>
        <p:txBody>
          <a:bodyPr wrap="square">
            <a:spAutoFit/>
          </a:bodyPr>
          <a:lstStyle/>
          <a:p>
            <a:pPr algn="just"/>
            <a:r>
              <a:rPr lang="en-US" sz="2400" dirty="0">
                <a:ea typeface="Calibri" panose="020F0502020204030204" pitchFamily="34" charset="0"/>
              </a:rPr>
              <a:t>Systems of trapped ions have made substantial progress as simulators of quantum magnetic models. But increasing a simulator’s complexity by controlling more than 30 ions is an outstanding challenge. Here we perform quantum simulations of long range Ising spin models far from equilibrium using hundreds of beryllium ions in a Penning trap. We benchmark the fidelity of the quantum simulator by producing entangled states in planar arrays of ions, directly observing spin-squeezed states with up to 6.0 dB of spectroscopic enhancement. We show how the ability to time-reverse the spin dynamics allows for tracking the spread of quantum information through the system by measuring out-of-time-order correlation functions. To study the stability of the center-of-mass mode of the ions, one of the limitations to our simulations, we use the spin-motion coupling of the ions to sense small electric fields that induce amplitude displacements as small as 50 pm, 40 times small than the center-of-mass mode zero-point fluctuations.</a:t>
            </a:r>
            <a:endParaRPr lang="en-US" sz="2400" dirty="0"/>
          </a:p>
        </p:txBody>
      </p:sp>
      <p:pic>
        <p:nvPicPr>
          <p:cNvPr id="18" name="Picture 17"/>
          <p:cNvPicPr>
            <a:picLocks noChangeAspect="1"/>
          </p:cNvPicPr>
          <p:nvPr/>
        </p:nvPicPr>
        <p:blipFill>
          <a:blip r:embed="rId208">
            <a:extLst>
              <a:ext uri="{28A0092B-C50C-407E-A947-70E740481C1C}">
                <a14:useLocalDpi xmlns:a14="http://schemas.microsoft.com/office/drawing/2010/main" val="0"/>
              </a:ext>
            </a:extLst>
          </a:blip>
          <a:stretch>
            <a:fillRect/>
          </a:stretch>
        </p:blipFill>
        <p:spPr>
          <a:xfrm>
            <a:off x="38869676" y="21713799"/>
            <a:ext cx="7651638" cy="4515813"/>
          </a:xfrm>
          <a:prstGeom prst="rect">
            <a:avLst/>
          </a:prstGeom>
        </p:spPr>
      </p:pic>
      <p:pic>
        <p:nvPicPr>
          <p:cNvPr id="29" name="Picture 28"/>
          <p:cNvPicPr>
            <a:picLocks noChangeAspect="1"/>
          </p:cNvPicPr>
          <p:nvPr/>
        </p:nvPicPr>
        <p:blipFill>
          <a:blip r:embed="rId209">
            <a:extLst>
              <a:ext uri="{28A0092B-C50C-407E-A947-70E740481C1C}">
                <a14:useLocalDpi xmlns:a14="http://schemas.microsoft.com/office/drawing/2010/main" val="0"/>
              </a:ext>
            </a:extLst>
          </a:blip>
          <a:stretch>
            <a:fillRect/>
          </a:stretch>
        </p:blipFill>
        <p:spPr>
          <a:xfrm>
            <a:off x="39600045" y="7348955"/>
            <a:ext cx="10135852" cy="3821806"/>
          </a:xfrm>
          <a:prstGeom prst="rect">
            <a:avLst/>
          </a:prstGeom>
        </p:spPr>
      </p:pic>
    </p:spTree>
    <p:extLst>
      <p:ext uri="{BB962C8B-B14F-4D97-AF65-F5344CB8AC3E}">
        <p14:creationId xmlns:p14="http://schemas.microsoft.com/office/powerpoint/2010/main" val="101260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20740</TotalTime>
  <Words>1213</Words>
  <Application>Microsoft Office PowerPoint</Application>
  <PresentationFormat>Custom</PresentationFormat>
  <Paragraphs>124</Paragraphs>
  <Slides>1</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10" baseType="lpstr">
      <vt:lpstr>Arial</vt:lpstr>
      <vt:lpstr>Calibri</vt:lpstr>
      <vt:lpstr>Calibri Light</vt:lpstr>
      <vt:lpstr>Cambria Math</vt:lpstr>
      <vt:lpstr>Helvetica</vt:lpstr>
      <vt:lpstr>Swis721 LtEx BT</vt:lpstr>
      <vt:lpstr>Times New Roman</vt:lpstr>
      <vt:lpstr>Office Theme</vt:lpstr>
      <vt:lpstr>Equation</vt:lpstr>
      <vt:lpstr>PowerPoint Presentation</vt:lpstr>
    </vt:vector>
  </TitlesOfParts>
  <Company>NIST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Gilmore</dc:creator>
  <cp:lastModifiedBy>Gilmore, Kevin A. (Assoc)</cp:lastModifiedBy>
  <cp:revision>719</cp:revision>
  <cp:lastPrinted>2016-05-20T19:27:15Z</cp:lastPrinted>
  <dcterms:created xsi:type="dcterms:W3CDTF">2014-07-28T19:56:30Z</dcterms:created>
  <dcterms:modified xsi:type="dcterms:W3CDTF">2017-02-20T21:40:51Z</dcterms:modified>
</cp:coreProperties>
</file>